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2639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258" y="287563"/>
            <a:ext cx="1290387" cy="371633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Body Level One…"/>
          <p:cNvSpPr txBox="1"/>
          <p:nvPr>
            <p:ph type="body" sz="quarter" idx="1"/>
          </p:nvPr>
        </p:nvSpPr>
        <p:spPr>
          <a:xfrm>
            <a:off x="1054246" y="659414"/>
            <a:ext cx="6062607" cy="279425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>
                <a:solidFill>
                  <a:srgbClr val="004189"/>
                </a:solidFill>
              </a:defRPr>
            </a:lvl1pPr>
            <a:lvl2pPr marL="0" indent="342900">
              <a:buSzTx/>
              <a:buFontTx/>
              <a:buNone/>
              <a:defRPr sz="1600">
                <a:solidFill>
                  <a:srgbClr val="004189"/>
                </a:solidFill>
              </a:defRPr>
            </a:lvl2pPr>
            <a:lvl3pPr marL="0" indent="685800">
              <a:buSzTx/>
              <a:buFontTx/>
              <a:buNone/>
              <a:defRPr sz="1600">
                <a:solidFill>
                  <a:srgbClr val="004189"/>
                </a:solidFill>
              </a:defRPr>
            </a:lvl3pPr>
            <a:lvl4pPr marL="0" indent="1028700">
              <a:buSzTx/>
              <a:buFontTx/>
              <a:buNone/>
              <a:defRPr sz="1600">
                <a:solidFill>
                  <a:srgbClr val="004189"/>
                </a:solidFill>
              </a:defRPr>
            </a:lvl4pPr>
            <a:lvl5pPr marL="0" indent="1371600">
              <a:buSzTx/>
              <a:buFontTx/>
              <a:buNone/>
              <a:defRPr sz="1600">
                <a:solidFill>
                  <a:srgbClr val="004189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Title Text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" name="Slide Number"/>
          <p:cNvSpPr txBox="1"/>
          <p:nvPr>
            <p:ph type="sldNum" sz="quarter" idx="2"/>
          </p:nvPr>
        </p:nvSpPr>
        <p:spPr>
          <a:xfrm>
            <a:off x="8298199" y="6503038"/>
            <a:ext cx="217152" cy="2184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2639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258" y="287563"/>
            <a:ext cx="1290387" cy="371633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itle Text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6" name="Body Level One…"/>
          <p:cNvSpPr txBox="1"/>
          <p:nvPr>
            <p:ph type="body" idx="1"/>
          </p:nvPr>
        </p:nvSpPr>
        <p:spPr>
          <a:xfrm>
            <a:off x="1054246" y="1163366"/>
            <a:ext cx="7461103" cy="493480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/>
          <p:nvPr>
            <p:ph type="sldNum" sz="quarter" idx="2"/>
          </p:nvPr>
        </p:nvSpPr>
        <p:spPr>
          <a:xfrm>
            <a:off x="8298199" y="6503038"/>
            <a:ext cx="217152" cy="2184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2639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258" y="287563"/>
            <a:ext cx="1290387" cy="371633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Body Level One…"/>
          <p:cNvSpPr txBox="1"/>
          <p:nvPr>
            <p:ph type="body" idx="1"/>
          </p:nvPr>
        </p:nvSpPr>
        <p:spPr>
          <a:xfrm>
            <a:off x="1054246" y="1154243"/>
            <a:ext cx="7461103" cy="502272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342900">
              <a:buSzTx/>
              <a:buFontTx/>
              <a:buNone/>
            </a:lvl2pPr>
            <a:lvl3pPr marL="0" indent="685800">
              <a:buSzTx/>
              <a:buFontTx/>
              <a:buNone/>
            </a:lvl3pPr>
            <a:lvl4pPr marL="0" indent="1028700">
              <a:buSzTx/>
              <a:buFontTx/>
              <a:buNone/>
            </a:lvl4pPr>
            <a:lvl5pPr marL="0" indent="1371600"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" name="Title Text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2639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258" y="287563"/>
            <a:ext cx="1290387" cy="371633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Body Level One…"/>
          <p:cNvSpPr txBox="1"/>
          <p:nvPr>
            <p:ph type="body" sz="quarter" idx="1"/>
          </p:nvPr>
        </p:nvSpPr>
        <p:spPr>
          <a:xfrm>
            <a:off x="1054247" y="1083754"/>
            <a:ext cx="3457269" cy="82391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342900">
              <a:buSzTx/>
              <a:buFontTx/>
              <a:buNone/>
            </a:lvl2pPr>
            <a:lvl3pPr marL="0" indent="685800">
              <a:buSzTx/>
              <a:buFontTx/>
              <a:buNone/>
            </a:lvl3pPr>
            <a:lvl4pPr marL="0" indent="1028700">
              <a:buSzTx/>
              <a:buFontTx/>
              <a:buNone/>
            </a:lvl4pPr>
            <a:lvl5pPr marL="0" indent="1371600">
              <a:buSzTx/>
              <a:buFont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Text Placeholder 4"/>
          <p:cNvSpPr/>
          <p:nvPr>
            <p:ph type="body" sz="quarter" idx="13"/>
          </p:nvPr>
        </p:nvSpPr>
        <p:spPr>
          <a:xfrm>
            <a:off x="4840940" y="1083754"/>
            <a:ext cx="3681783" cy="82391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</a:pPr>
          </a:p>
        </p:txBody>
      </p:sp>
      <p:sp>
        <p:nvSpPr>
          <p:cNvPr id="49" name="Title Text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2639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258" y="287563"/>
            <a:ext cx="1290387" cy="371633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Body Level One…"/>
          <p:cNvSpPr txBox="1"/>
          <p:nvPr>
            <p:ph type="body" sz="half" idx="1"/>
          </p:nvPr>
        </p:nvSpPr>
        <p:spPr>
          <a:xfrm>
            <a:off x="4173966" y="987428"/>
            <a:ext cx="4347314" cy="511035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342900">
              <a:buSzTx/>
              <a:buFontTx/>
              <a:buNone/>
              <a:defRPr sz="2400"/>
            </a:lvl2pPr>
            <a:lvl3pPr marL="0" indent="685800">
              <a:buSzTx/>
              <a:buFontTx/>
              <a:buNone/>
              <a:defRPr sz="2400"/>
            </a:lvl3pPr>
            <a:lvl4pPr marL="0" indent="1028700">
              <a:buSzTx/>
              <a:buFontTx/>
              <a:buNone/>
              <a:defRPr sz="2400"/>
            </a:lvl4pPr>
            <a:lvl5pPr marL="0" indent="1371600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Text Placeholder 3"/>
          <p:cNvSpPr/>
          <p:nvPr>
            <p:ph type="body" sz="half" idx="13"/>
          </p:nvPr>
        </p:nvSpPr>
        <p:spPr>
          <a:xfrm>
            <a:off x="1054246" y="979490"/>
            <a:ext cx="2810924" cy="511868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200"/>
            </a:pPr>
          </a:p>
        </p:txBody>
      </p:sp>
      <p:sp>
        <p:nvSpPr>
          <p:cNvPr id="61" name="Title Text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726394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28258" y="287563"/>
            <a:ext cx="1290387" cy="371633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Picture Placeholder 2"/>
          <p:cNvSpPr/>
          <p:nvPr>
            <p:ph type="pic" sz="half" idx="13"/>
          </p:nvPr>
        </p:nvSpPr>
        <p:spPr>
          <a:xfrm>
            <a:off x="4087905" y="987428"/>
            <a:ext cx="4428636" cy="510243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72" name="Body Level One…"/>
          <p:cNvSpPr txBox="1"/>
          <p:nvPr>
            <p:ph type="body" sz="half" idx="1"/>
          </p:nvPr>
        </p:nvSpPr>
        <p:spPr>
          <a:xfrm>
            <a:off x="1054246" y="987428"/>
            <a:ext cx="2820069" cy="511074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Title Text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5375" y="2026215"/>
            <a:ext cx="3465121" cy="904993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Body Level One…"/>
          <p:cNvSpPr txBox="1"/>
          <p:nvPr>
            <p:ph type="body" sz="quarter" idx="1" hasCustomPrompt="1"/>
          </p:nvPr>
        </p:nvSpPr>
        <p:spPr>
          <a:xfrm>
            <a:off x="623887" y="4890675"/>
            <a:ext cx="7886701" cy="703299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  <a:lvl2pPr marL="0" indent="342900" algn="ctr">
              <a:buSzTx/>
              <a:buFontTx/>
              <a:buNone/>
              <a:defRPr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2pPr>
            <a:lvl3pPr marL="0" indent="685800" algn="ctr">
              <a:buSzTx/>
              <a:buFontTx/>
              <a:buNone/>
              <a:defRPr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3pPr>
            <a:lvl4pPr marL="0" indent="1028700" algn="ctr">
              <a:buSzTx/>
              <a:buFontTx/>
              <a:buNone/>
              <a:defRPr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4pPr>
            <a:lvl5pPr marL="0" indent="1371600" algn="ctr">
              <a:buSzTx/>
              <a:buFontTx/>
              <a:buNone/>
              <a:defRPr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Title Text"/>
          <p:cNvSpPr txBox="1"/>
          <p:nvPr>
            <p:ph type="title"/>
          </p:nvPr>
        </p:nvSpPr>
        <p:spPr>
          <a:xfrm>
            <a:off x="628650" y="3818330"/>
            <a:ext cx="7886700" cy="990339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algn="ctr">
              <a:defRPr b="0" sz="3300">
                <a:solidFill>
                  <a:srgbClr val="004189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257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5375" y="2026215"/>
            <a:ext cx="3465121" cy="90499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4419600" y="5988050"/>
            <a:ext cx="21336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r">
              <a:defRPr sz="800">
                <a:solidFill>
                  <a:srgbClr val="668DB8"/>
                </a:solidFill>
                <a:latin typeface="Myriad Pro"/>
                <a:ea typeface="Myriad Pro"/>
                <a:cs typeface="Myriad Pro"/>
                <a:sym typeface="Myriad Pr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1pPr>
      <a:lvl2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2pPr>
      <a:lvl3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3pPr>
      <a:lvl4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4pPr>
      <a:lvl5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5pPr>
      <a:lvl6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6pPr>
      <a:lvl7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7pPr>
      <a:lvl8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8pPr>
      <a:lvl9pPr marL="0" marR="0" indent="0" algn="l" defTabSz="685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24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1pPr>
      <a:lvl2pPr marL="548639" marR="0" indent="-205739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2pPr>
      <a:lvl3pPr marL="9231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3pPr>
      <a:lvl4pPr marL="1285875" marR="0" indent="-25717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4pPr>
      <a:lvl5pPr marL="1680210" marR="0" indent="-30861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5pPr>
      <a:lvl6pPr marL="19518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6pPr>
      <a:lvl7pPr marL="22947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7pPr>
      <a:lvl8pPr marL="26376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8pPr>
      <a:lvl9pPr marL="2980592" marR="0" indent="-237392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1800" u="none">
          <a:solidFill>
            <a:srgbClr val="002145"/>
          </a:solidFill>
          <a:uFillTx/>
          <a:latin typeface="Myriad Pro"/>
          <a:ea typeface="Myriad Pro"/>
          <a:cs typeface="Myriad Pro"/>
          <a:sym typeface="Myriad Pro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Myriad Pr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0.png"/><Relationship Id="rId3" Type="http://schemas.openxmlformats.org/officeDocument/2006/relationships/image" Target="../media/image1.bmp"/><Relationship Id="rId4" Type="http://schemas.openxmlformats.org/officeDocument/2006/relationships/image" Target="../media/image2.bmp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2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4.jpeg"/><Relationship Id="rId5" Type="http://schemas.openxmlformats.org/officeDocument/2006/relationships/hyperlink" Target="mailto:Pi-pastes@ikts.Fraunhofer.de" TargetMode="Externa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6" Type="http://schemas.openxmlformats.org/officeDocument/2006/relationships/image" Target="../media/image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eg"/><Relationship Id="rId3" Type="http://schemas.openxmlformats.org/officeDocument/2006/relationships/image" Target="../media/image3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png"/><Relationship Id="rId3" Type="http://schemas.openxmlformats.org/officeDocument/2006/relationships/hyperlink" Target="https://www.youtube.com/watch?v=nB9mmK9oSok" TargetMode="Externa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 Placeholder 1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By Steve Muckett – Mozaik </a:t>
            </a:r>
          </a:p>
        </p:txBody>
      </p:sp>
      <p:sp>
        <p:nvSpPr>
          <p:cNvPr id="109" name="Title 2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900"/>
            </a:lvl1pPr>
          </a:lstStyle>
          <a:p>
            <a:pPr/>
            <a:r>
              <a:t>Review of Photoimageable Thick Film Process and Applications</a:t>
            </a:r>
          </a:p>
        </p:txBody>
      </p:sp>
      <p:sp>
        <p:nvSpPr>
          <p:cNvPr id="110" name="TextBox 3"/>
          <p:cNvSpPr txBox="1"/>
          <p:nvPr/>
        </p:nvSpPr>
        <p:spPr>
          <a:xfrm>
            <a:off x="7852625" y="6305908"/>
            <a:ext cx="750427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2E75B6"/>
                </a:solidFill>
              </a:defRPr>
            </a:lvl1pPr>
          </a:lstStyle>
          <a:p>
            <a:pPr/>
            <a:r>
              <a:t>Ver. 1A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pic>
        <p:nvPicPr>
          <p:cNvPr id="113" name="Изображение 15" descr="Изображение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66590" y="3198571"/>
            <a:ext cx="2350365" cy="1429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Изображение 17" descr="Изображение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94455" y="5013114"/>
            <a:ext cx="2222501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Our Customers</a:t>
            </a:r>
          </a:p>
        </p:txBody>
      </p:sp>
      <p:pic>
        <p:nvPicPr>
          <p:cNvPr id="116" name="Изображение 6" descr="Изображение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33646" y="1510514"/>
            <a:ext cx="3014510" cy="73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Изображение 7" descr="Изображение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760020" y="2438785"/>
            <a:ext cx="2298301" cy="908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Изображение 8" descr="Изображение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60020" y="4887502"/>
            <a:ext cx="1451213" cy="13956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Изображение 9" descr="Изображение 9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501827" y="3490502"/>
            <a:ext cx="1397573" cy="139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Изображение 11" descr="Изображение 11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95343" y="2034937"/>
            <a:ext cx="3986103" cy="11636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Изображение 13" descr="Изображение 13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19003" y="3847200"/>
            <a:ext cx="2249529" cy="1124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" name="Изображение 14" descr="Изображение 14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29018" y="5013114"/>
            <a:ext cx="2865437" cy="852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Изображение 10" descr="Изображение 10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961307" y="1510514"/>
            <a:ext cx="2581713" cy="770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Изображение 16" descr="Изображение 16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590982" y="659415"/>
            <a:ext cx="961499" cy="9508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Изображение 18" descr="Изображение 18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993017" y="1080940"/>
            <a:ext cx="1457682" cy="4295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Ltd., Suites 34-35, The Hop Exchange, 24 Southwark St., SE1 1TY London UK   |   tel. +44 (0) 20 7357 7376   |   fax +44 (0) 20 7357 9449   |  </a:t>
            </a:r>
          </a:p>
        </p:txBody>
      </p:sp>
      <p:sp>
        <p:nvSpPr>
          <p:cNvPr id="128" name="Title 3"/>
          <p:cNvSpPr txBox="1"/>
          <p:nvPr>
            <p:ph type="title"/>
          </p:nvPr>
        </p:nvSpPr>
        <p:spPr>
          <a:xfrm>
            <a:off x="1788916" y="3082500"/>
            <a:ext cx="6062606" cy="5687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I. Fine Line Process Background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Ltd., Suites 34-35, The Hop Exchange, 24 Southwark St., SE1 1TY London UK   |   tel. +44 (0) 20 7357 7376   |   fax +44 (0) 20 7357 9449   |  </a:t>
            </a:r>
          </a:p>
        </p:txBody>
      </p:sp>
      <p:pic>
        <p:nvPicPr>
          <p:cNvPr id="131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06871" y="1812361"/>
            <a:ext cx="2977707" cy="87536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Title 3"/>
          <p:cNvSpPr txBox="1"/>
          <p:nvPr>
            <p:ph type="title"/>
          </p:nvPr>
        </p:nvSpPr>
        <p:spPr>
          <a:xfrm>
            <a:off x="1054246" y="405950"/>
            <a:ext cx="6062607" cy="568774"/>
          </a:xfrm>
          <a:prstGeom prst="rect">
            <a:avLst/>
          </a:prstGeom>
        </p:spPr>
        <p:txBody>
          <a:bodyPr/>
          <a:lstStyle/>
          <a:p>
            <a:pPr defTabSz="500634">
              <a:defRPr sz="1752"/>
            </a:pPr>
            <a:r>
              <a:t>Fine Line process as a good add-on: </a:t>
            </a:r>
            <a:br/>
            <a:r>
              <a:t>just two more simple steps</a:t>
            </a:r>
          </a:p>
        </p:txBody>
      </p:sp>
      <p:pic>
        <p:nvPicPr>
          <p:cNvPr id="133" name="Content Placeholder 5" descr="Content Placeholder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37717" y="3824975"/>
            <a:ext cx="4869317" cy="1005714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TextBox 1"/>
          <p:cNvSpPr txBox="1"/>
          <p:nvPr/>
        </p:nvSpPr>
        <p:spPr>
          <a:xfrm>
            <a:off x="792369" y="1306873"/>
            <a:ext cx="2726567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Standard Thick Film Process </a:t>
            </a:r>
          </a:p>
        </p:txBody>
      </p:sp>
      <p:sp>
        <p:nvSpPr>
          <p:cNvPr id="135" name="TextBox 9"/>
          <p:cNvSpPr txBox="1"/>
          <p:nvPr/>
        </p:nvSpPr>
        <p:spPr>
          <a:xfrm>
            <a:off x="792368" y="3356993"/>
            <a:ext cx="3405335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Photoimageable Thick Film Process </a:t>
            </a:r>
          </a:p>
        </p:txBody>
      </p:sp>
      <p:sp>
        <p:nvSpPr>
          <p:cNvPr id="136" name="TextBox 14"/>
          <p:cNvSpPr txBox="1"/>
          <p:nvPr/>
        </p:nvSpPr>
        <p:spPr>
          <a:xfrm>
            <a:off x="3965864" y="2693516"/>
            <a:ext cx="1413085" cy="438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1200">
                <a:solidFill>
                  <a:srgbClr val="1F4E79"/>
                </a:solidFill>
              </a:defRPr>
            </a:pPr>
            <a:r>
              <a:t>Good for lines / gaps</a:t>
            </a:r>
          </a:p>
          <a:p>
            <a:pPr algn="ctr">
              <a:defRPr b="1" sz="1200">
                <a:solidFill>
                  <a:srgbClr val="1F4E79"/>
                </a:solidFill>
              </a:defRPr>
            </a:pPr>
            <a:r>
              <a:t> down to 75 um</a:t>
            </a:r>
          </a:p>
        </p:txBody>
      </p:sp>
      <p:sp>
        <p:nvSpPr>
          <p:cNvPr id="137" name="Прямоугольник 19"/>
          <p:cNvSpPr txBox="1"/>
          <p:nvPr/>
        </p:nvSpPr>
        <p:spPr>
          <a:xfrm>
            <a:off x="3582578" y="5144696"/>
            <a:ext cx="2912470" cy="629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1200">
                <a:solidFill>
                  <a:srgbClr val="1F4E79"/>
                </a:solidFill>
              </a:defRPr>
            </a:pPr>
            <a:r>
              <a:t>Just two more process steps </a:t>
            </a:r>
          </a:p>
          <a:p>
            <a:pPr algn="ctr">
              <a:defRPr b="1" sz="1200">
                <a:solidFill>
                  <a:srgbClr val="1F4E79"/>
                </a:solidFill>
              </a:defRPr>
            </a:pPr>
            <a:r>
              <a:t>Instant result, no hazardous chemicals </a:t>
            </a:r>
          </a:p>
          <a:p>
            <a:pPr algn="ctr">
              <a:defRPr b="1" sz="1200">
                <a:solidFill>
                  <a:srgbClr val="1F4E79"/>
                </a:solidFill>
              </a:defRPr>
            </a:pPr>
            <a:r>
              <a:t>UV Exposure and imaging with water spray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140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Photoimageable Paste Know How</a:t>
            </a:r>
          </a:p>
        </p:txBody>
      </p:sp>
      <p:sp>
        <p:nvSpPr>
          <p:cNvPr id="141" name="Text Placeholder 3"/>
          <p:cNvSpPr txBox="1"/>
          <p:nvPr>
            <p:ph type="body" idx="1"/>
          </p:nvPr>
        </p:nvSpPr>
        <p:spPr>
          <a:xfrm>
            <a:off x="1054246" y="1311315"/>
            <a:ext cx="7697966" cy="493480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 sz="1400">
                <a:solidFill>
                  <a:srgbClr val="004189"/>
                </a:solidFill>
              </a:defRPr>
            </a:pPr>
            <a:r>
              <a:t>1975 First patents by Du Pont (Fodel) 1975 </a:t>
            </a:r>
            <a:endParaRPr sz="1600"/>
          </a:p>
          <a:p>
            <a:pPr>
              <a:lnSpc>
                <a:spcPct val="150000"/>
              </a:lnSpc>
              <a:defRPr sz="1400">
                <a:solidFill>
                  <a:srgbClr val="004189"/>
                </a:solidFill>
              </a:defRPr>
            </a:pPr>
            <a:r>
              <a:t>during 1980’s and 1990’s Fodel pastes evaluated </a:t>
            </a:r>
            <a:endParaRPr sz="1600"/>
          </a:p>
          <a:p>
            <a:pPr>
              <a:lnSpc>
                <a:spcPct val="150000"/>
              </a:lnSpc>
              <a:defRPr sz="1400">
                <a:solidFill>
                  <a:srgbClr val="004189"/>
                </a:solidFill>
              </a:defRPr>
            </a:pPr>
            <a:r>
              <a:t>Soviet project ‘TORNADO’ starts in 1980. Patents in 1983. (Hibridas pastes). Formerly </a:t>
            </a:r>
            <a:r>
              <a:rPr u="sng"/>
              <a:t>Thick Film Dept</a:t>
            </a:r>
            <a:r>
              <a:t> of Radio Measurement Engineering Research Institute. Privatised in 1990’s </a:t>
            </a:r>
            <a:endParaRPr sz="1600"/>
          </a:p>
          <a:p>
            <a:pPr>
              <a:lnSpc>
                <a:spcPct val="150000"/>
              </a:lnSpc>
              <a:defRPr sz="1600">
                <a:solidFill>
                  <a:srgbClr val="004189"/>
                </a:solidFill>
              </a:defRPr>
            </a:pPr>
          </a:p>
          <a:p>
            <a:pPr>
              <a:lnSpc>
                <a:spcPct val="150000"/>
              </a:lnSpc>
              <a:defRPr sz="1600">
                <a:solidFill>
                  <a:srgbClr val="004189"/>
                </a:solidFill>
              </a:defRPr>
            </a:pPr>
          </a:p>
          <a:p>
            <a:pPr>
              <a:lnSpc>
                <a:spcPct val="150000"/>
              </a:lnSpc>
              <a:defRPr sz="1600">
                <a:solidFill>
                  <a:srgbClr val="004189"/>
                </a:solidFill>
              </a:defRPr>
            </a:pPr>
          </a:p>
          <a:p>
            <a:pPr>
              <a:lnSpc>
                <a:spcPct val="150000"/>
              </a:lnSpc>
              <a:defRPr sz="1600">
                <a:solidFill>
                  <a:srgbClr val="004189"/>
                </a:solidFill>
              </a:defRPr>
            </a:pPr>
          </a:p>
          <a:p>
            <a:pPr>
              <a:lnSpc>
                <a:spcPct val="150000"/>
              </a:lnSpc>
              <a:defRPr sz="1400">
                <a:solidFill>
                  <a:srgbClr val="004189"/>
                </a:solidFill>
              </a:defRPr>
            </a:pPr>
            <a:r>
              <a:t>Photoimageable pastes used for microwave applications in Soviet Union since 1985</a:t>
            </a:r>
            <a:endParaRPr sz="1600"/>
          </a:p>
          <a:p>
            <a:pPr>
              <a:lnSpc>
                <a:spcPct val="150000"/>
              </a:lnSpc>
              <a:defRPr sz="1400">
                <a:solidFill>
                  <a:srgbClr val="004189"/>
                </a:solidFill>
              </a:defRPr>
            </a:pPr>
            <a:r>
              <a:t>Mozaik collaborates with Hibridas since 1997. Machines &amp; pastes and prototype services business developed.</a:t>
            </a:r>
          </a:p>
        </p:txBody>
      </p:sp>
      <p:pic>
        <p:nvPicPr>
          <p:cNvPr id="14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00670" y="3023672"/>
            <a:ext cx="2605118" cy="15100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145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Hibridas Know How</a:t>
            </a:r>
          </a:p>
        </p:txBody>
      </p:sp>
      <p:sp>
        <p:nvSpPr>
          <p:cNvPr id="146" name="Text Placeholder 3"/>
          <p:cNvSpPr txBox="1"/>
          <p:nvPr>
            <p:ph type="body" idx="1"/>
          </p:nvPr>
        </p:nvSpPr>
        <p:spPr>
          <a:xfrm>
            <a:off x="1054244" y="1311315"/>
            <a:ext cx="7697911" cy="493480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>
                <a:solidFill>
                  <a:srgbClr val="004189"/>
                </a:solidFill>
              </a:defRPr>
            </a:pPr>
            <a:r>
              <a:t>Photosensitive crosslinkable liquid polymer synthesised in 4 stages without isolation of intermediates. Robust, stable &amp; not sensitive to low level white light. </a:t>
            </a:r>
          </a:p>
          <a:p>
            <a:pPr>
              <a:lnSpc>
                <a:spcPct val="150000"/>
              </a:lnSpc>
              <a:defRPr>
                <a:solidFill>
                  <a:srgbClr val="004189"/>
                </a:solidFill>
              </a:defRPr>
            </a:pPr>
            <a:r>
              <a:t>Manufacture of organic vehicle and resulting photoimageable thick film pastes with good stability and compatibility with various metal powders and substrates &amp; green tapes. Non tacky film after drying. Clean burn-out without residues. </a:t>
            </a:r>
          </a:p>
        </p:txBody>
      </p:sp>
      <p:pic>
        <p:nvPicPr>
          <p:cNvPr id="147" name="Изображение 6" descr="Изображение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91122" y="4241425"/>
            <a:ext cx="3778300" cy="1913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150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How It Works? </a:t>
            </a:r>
          </a:p>
        </p:txBody>
      </p:sp>
      <p:sp>
        <p:nvSpPr>
          <p:cNvPr id="151" name="TextBox 8"/>
          <p:cNvSpPr txBox="1"/>
          <p:nvPr/>
        </p:nvSpPr>
        <p:spPr>
          <a:xfrm>
            <a:off x="6652863" y="1526901"/>
            <a:ext cx="2156061" cy="4395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Screen Printing and Drying</a:t>
            </a: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Photomask (glass or PE) </a:t>
            </a: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Exposure</a:t>
            </a: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Imaging </a:t>
            </a: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Firing in air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 </a:t>
            </a:r>
          </a:p>
        </p:txBody>
      </p:sp>
      <p:grpSp>
        <p:nvGrpSpPr>
          <p:cNvPr id="156" name="Group 25"/>
          <p:cNvGrpSpPr/>
          <p:nvPr/>
        </p:nvGrpSpPr>
        <p:grpSpPr>
          <a:xfrm>
            <a:off x="1099966" y="1516465"/>
            <a:ext cx="220004" cy="3908495"/>
            <a:chOff x="0" y="0"/>
            <a:chExt cx="220002" cy="3908493"/>
          </a:xfrm>
        </p:grpSpPr>
        <p:sp>
          <p:nvSpPr>
            <p:cNvPr id="152" name="TextBox 10"/>
            <p:cNvSpPr txBox="1"/>
            <p:nvPr/>
          </p:nvSpPr>
          <p:spPr>
            <a:xfrm>
              <a:off x="0" y="0"/>
              <a:ext cx="220003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1F4E79"/>
                  </a:solidFill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53" name="TextBox 11"/>
            <p:cNvSpPr txBox="1"/>
            <p:nvPr/>
          </p:nvSpPr>
          <p:spPr>
            <a:xfrm>
              <a:off x="0" y="1343859"/>
              <a:ext cx="220003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1F4E79"/>
                  </a:solidFill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54" name="TextBox 12"/>
            <p:cNvSpPr txBox="1"/>
            <p:nvPr/>
          </p:nvSpPr>
          <p:spPr>
            <a:xfrm>
              <a:off x="0" y="2453737"/>
              <a:ext cx="220003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1F4E79"/>
                  </a:solidFill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55" name="TextBox 13"/>
            <p:cNvSpPr txBox="1"/>
            <p:nvPr/>
          </p:nvSpPr>
          <p:spPr>
            <a:xfrm>
              <a:off x="0" y="3575406"/>
              <a:ext cx="220003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>
                  <a:solidFill>
                    <a:srgbClr val="1F4E79"/>
                  </a:solidFill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157" name="Прямоугольник 16"/>
          <p:cNvSpPr/>
          <p:nvPr/>
        </p:nvSpPr>
        <p:spPr>
          <a:xfrm>
            <a:off x="6621040" y="4566177"/>
            <a:ext cx="887738" cy="36987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pic>
        <p:nvPicPr>
          <p:cNvPr id="158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rcRect l="0" t="0" r="24201" b="0"/>
          <a:stretch>
            <a:fillRect/>
          </a:stretch>
        </p:blipFill>
        <p:spPr>
          <a:xfrm>
            <a:off x="1819043" y="1108356"/>
            <a:ext cx="4522512" cy="502285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4"/>
          <p:cNvSpPr/>
          <p:nvPr/>
        </p:nvSpPr>
        <p:spPr>
          <a:xfrm>
            <a:off x="1891408" y="3680031"/>
            <a:ext cx="4450147" cy="48083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160" name="TextBox 6"/>
          <p:cNvSpPr txBox="1"/>
          <p:nvPr/>
        </p:nvSpPr>
        <p:spPr>
          <a:xfrm>
            <a:off x="3287609" y="3728056"/>
            <a:ext cx="1937306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/>
            </a:lvl1pPr>
          </a:lstStyle>
          <a:p>
            <a:pPr/>
            <a:r>
              <a:t>Atomised Water Spray</a:t>
            </a:r>
          </a:p>
        </p:txBody>
      </p:sp>
      <p:grpSp>
        <p:nvGrpSpPr>
          <p:cNvPr id="165" name="Group 29"/>
          <p:cNvGrpSpPr/>
          <p:nvPr/>
        </p:nvGrpSpPr>
        <p:grpSpPr>
          <a:xfrm>
            <a:off x="1891407" y="2592848"/>
            <a:ext cx="4526647" cy="285657"/>
            <a:chOff x="0" y="0"/>
            <a:chExt cx="4526645" cy="285655"/>
          </a:xfrm>
        </p:grpSpPr>
        <p:sp>
          <p:nvSpPr>
            <p:cNvPr id="161" name="Прямоугольник 1"/>
            <p:cNvSpPr/>
            <p:nvPr/>
          </p:nvSpPr>
          <p:spPr>
            <a:xfrm>
              <a:off x="-1" y="-1"/>
              <a:ext cx="4526647" cy="271238"/>
            </a:xfrm>
            <a:prstGeom prst="rect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95A2AD"/>
                  </a:solidFill>
                  <a:latin typeface="Myriad Pro Light"/>
                  <a:ea typeface="Myriad Pro Light"/>
                  <a:cs typeface="Myriad Pro Light"/>
                  <a:sym typeface="Myriad Pro Light"/>
                </a:defRPr>
              </a:pPr>
            </a:p>
          </p:txBody>
        </p:sp>
        <p:pic>
          <p:nvPicPr>
            <p:cNvPr id="162" name="Content Placeholder 5" descr="Content Placeholder 5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818900" y="213655"/>
              <a:ext cx="1128863" cy="72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3" name="Content Placeholder 5" descr="Content Placeholder 5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 flipH="1">
              <a:off x="779593" y="207642"/>
              <a:ext cx="251999" cy="780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Content Placeholder 5" descr="Content Placeholder 5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 flipH="1">
              <a:off x="231953" y="205551"/>
              <a:ext cx="375079" cy="801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6" name="Прямоугольник 19"/>
          <p:cNvSpPr/>
          <p:nvPr/>
        </p:nvSpPr>
        <p:spPr>
          <a:xfrm>
            <a:off x="2027207" y="1303104"/>
            <a:ext cx="4314348" cy="212022"/>
          </a:xfrm>
          <a:prstGeom prst="rect">
            <a:avLst/>
          </a:prstGeom>
          <a:solidFill>
            <a:srgbClr val="EA945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167" name="Rectangle 17"/>
          <p:cNvSpPr/>
          <p:nvPr/>
        </p:nvSpPr>
        <p:spPr>
          <a:xfrm>
            <a:off x="1570007" y="5712662"/>
            <a:ext cx="4848047" cy="41854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168" name="Рамка 20"/>
          <p:cNvSpPr/>
          <p:nvPr/>
        </p:nvSpPr>
        <p:spPr>
          <a:xfrm>
            <a:off x="1772789" y="1163241"/>
            <a:ext cx="4864165" cy="4689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1131" y="1174"/>
                </a:moveTo>
                <a:lnTo>
                  <a:pt x="1131" y="20426"/>
                </a:lnTo>
                <a:lnTo>
                  <a:pt x="20469" y="20426"/>
                </a:lnTo>
                <a:lnTo>
                  <a:pt x="20469" y="1174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pic>
        <p:nvPicPr>
          <p:cNvPr id="171" name="Content Placeholder 6" descr="Content Placeholder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7256" y="1154112"/>
            <a:ext cx="5894938" cy="502285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Line &amp; Space resolutions possible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175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Applications of Photoimageable Thick Film</a:t>
            </a:r>
          </a:p>
        </p:txBody>
      </p:sp>
      <p:sp>
        <p:nvSpPr>
          <p:cNvPr id="176" name="Text Placeholder 3"/>
          <p:cNvSpPr txBox="1"/>
          <p:nvPr>
            <p:ph type="body" idx="1"/>
          </p:nvPr>
        </p:nvSpPr>
        <p:spPr>
          <a:xfrm>
            <a:off x="1054246" y="850198"/>
            <a:ext cx="7671463" cy="5506156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600">
                <a:solidFill>
                  <a:srgbClr val="1F4E79"/>
                </a:solidFill>
              </a:defRPr>
            </a:pPr>
          </a:p>
          <a:p>
            <a:pPr>
              <a:lnSpc>
                <a:spcPct val="120000"/>
              </a:lnSpc>
              <a:defRPr sz="1600">
                <a:solidFill>
                  <a:srgbClr val="1F4E79"/>
                </a:solidFill>
              </a:defRPr>
            </a:pPr>
            <a:r>
              <a:t>High Density Interconnect</a:t>
            </a:r>
            <a:br/>
            <a:r>
              <a:rPr>
                <a:latin typeface="Myriad Pro Light"/>
                <a:ea typeface="Myriad Pro Light"/>
                <a:cs typeface="Myriad Pro Light"/>
                <a:sym typeface="Myriad Pro Light"/>
              </a:rPr>
              <a:t>15 micron line / 20 micron space with high yield on standard ceramic. </a:t>
            </a:r>
            <a:br>
              <a:rPr>
                <a:latin typeface="Myriad Pro Light"/>
                <a:ea typeface="Myriad Pro Light"/>
                <a:cs typeface="Myriad Pro Light"/>
                <a:sym typeface="Myriad Pro Light"/>
              </a:rPr>
            </a:br>
            <a:r>
              <a:rPr>
                <a:latin typeface="Myriad Pro Light"/>
                <a:ea typeface="Myriad Pro Light"/>
                <a:cs typeface="Myriad Pro Light"/>
                <a:sym typeface="Myriad Pro Light"/>
              </a:rPr>
              <a:t>30 micron line / 40 micron space with 50 micron vias for multilayers. </a:t>
            </a:r>
            <a:br>
              <a:rPr>
                <a:latin typeface="Myriad Pro Light"/>
                <a:ea typeface="Myriad Pro Light"/>
                <a:cs typeface="Myriad Pro Light"/>
                <a:sym typeface="Myriad Pro Light"/>
              </a:rPr>
            </a:br>
            <a:r>
              <a:rPr>
                <a:latin typeface="Myriad Pro Light"/>
                <a:ea typeface="Myriad Pro Light"/>
                <a:cs typeface="Myriad Pro Light"/>
                <a:sym typeface="Myriad Pro Light"/>
              </a:rPr>
              <a:t>20 micron lines / 30 micron space within LTCC &amp; HTCC structures. </a:t>
            </a:r>
            <a:endParaRPr>
              <a:latin typeface="Myriad Pro Light"/>
              <a:ea typeface="Myriad Pro Light"/>
              <a:cs typeface="Myriad Pro Light"/>
              <a:sym typeface="Myriad Pro Light"/>
            </a:endParaRPr>
          </a:p>
          <a:p>
            <a:pPr>
              <a:lnSpc>
                <a:spcPct val="120000"/>
              </a:lnSpc>
              <a:defRPr sz="1600">
                <a:solidFill>
                  <a:srgbClr val="1F4E79"/>
                </a:solidFill>
              </a:defRPr>
            </a:pPr>
            <a:r>
              <a:t>RF &amp; Microwave (up to 200GHz is reported)</a:t>
            </a:r>
          </a:p>
          <a:p>
            <a:pPr>
              <a:lnSpc>
                <a:spcPct val="120000"/>
              </a:lnSpc>
              <a:defRPr sz="1600">
                <a:solidFill>
                  <a:srgbClr val="1F4E79"/>
                </a:solidFill>
              </a:defRPr>
            </a:pPr>
            <a:r>
              <a:t>Sensor Elements (narrow conductors and windows in dielectric and MEMS with ceramic/dielectrics). </a:t>
            </a:r>
          </a:p>
          <a:p>
            <a:pPr marL="0" indent="0">
              <a:lnSpc>
                <a:spcPct val="120000"/>
              </a:lnSpc>
              <a:buSzTx/>
              <a:buNone/>
              <a:defRPr sz="1600">
                <a:solidFill>
                  <a:srgbClr val="1F4E79"/>
                </a:solidFill>
              </a:defRPr>
            </a:pPr>
            <a:r>
              <a:t>    </a:t>
            </a:r>
            <a:r>
              <a:rPr>
                <a:latin typeface="Myriad Pro Light"/>
                <a:ea typeface="Myriad Pro Light"/>
                <a:cs typeface="Myriad Pro Light"/>
                <a:sym typeface="Myriad Pro Light"/>
              </a:rPr>
              <a:t>10 micron lines / 15 micron spaces at up to 10 microns fired thickness  is possible!</a:t>
            </a:r>
            <a:endParaRPr>
              <a:latin typeface="Myriad Pro Light"/>
              <a:ea typeface="Myriad Pro Light"/>
              <a:cs typeface="Myriad Pro Light"/>
              <a:sym typeface="Myriad Pro Light"/>
            </a:endParaRPr>
          </a:p>
          <a:p>
            <a:pPr>
              <a:lnSpc>
                <a:spcPct val="120000"/>
              </a:lnSpc>
              <a:defRPr sz="1600">
                <a:solidFill>
                  <a:srgbClr val="1F4E79"/>
                </a:solidFill>
              </a:defRPr>
            </a:pPr>
            <a:r>
              <a:t>Components like Fuses &amp; MLCI Chip inductors </a:t>
            </a:r>
          </a:p>
          <a:p>
            <a:pPr>
              <a:lnSpc>
                <a:spcPct val="120000"/>
              </a:lnSpc>
              <a:defRPr sz="1600">
                <a:solidFill>
                  <a:srgbClr val="1F4E79"/>
                </a:solidFill>
              </a:defRPr>
            </a:pPr>
            <a:r>
              <a:t>Plasma Displays and RF shielding on glass</a:t>
            </a:r>
          </a:p>
        </p:txBody>
      </p:sp>
      <p:pic>
        <p:nvPicPr>
          <p:cNvPr id="177" name="Изображение 6" descr="Изображение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91785" y="4097713"/>
            <a:ext cx="2627960" cy="188420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178" name="TextBox 4"/>
          <p:cNvSpPr txBox="1"/>
          <p:nvPr/>
        </p:nvSpPr>
        <p:spPr>
          <a:xfrm>
            <a:off x="5957837" y="6079354"/>
            <a:ext cx="2722103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>
                <a:solidFill>
                  <a:srgbClr val="1F4E79"/>
                </a:solidFill>
              </a:defRPr>
            </a:lvl1pPr>
          </a:lstStyle>
          <a:p>
            <a:pPr/>
            <a:r>
              <a:t>Application example: Multilayer RF Circuit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Footer Placeholder 3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181" name="Text Placeholder 2"/>
          <p:cNvSpPr txBox="1"/>
          <p:nvPr>
            <p:ph type="body" sz="quarter" idx="1"/>
          </p:nvPr>
        </p:nvSpPr>
        <p:spPr>
          <a:xfrm>
            <a:off x="536613" y="2262040"/>
            <a:ext cx="3359781" cy="1350885"/>
          </a:xfrm>
          <a:prstGeom prst="rect">
            <a:avLst/>
          </a:prstGeom>
        </p:spPr>
        <p:txBody>
          <a:bodyPr/>
          <a:lstStyle/>
          <a:p>
            <a:pPr>
              <a:defRPr sz="1800">
                <a:solidFill>
                  <a:srgbClr val="1F4E79"/>
                </a:solidFill>
              </a:defRPr>
            </a:pPr>
            <a:r>
              <a:t>1993 </a:t>
            </a:r>
            <a:endParaRPr sz="1200"/>
          </a:p>
          <a:p>
            <a:pPr>
              <a:defRPr sz="1400">
                <a:solidFill>
                  <a:srgbClr val="1F4E79"/>
                </a:solidFill>
              </a:defRPr>
            </a:pPr>
            <a:r>
              <a:t>HC4700 silver paste on 94% alumina </a:t>
            </a:r>
            <a:endParaRPr sz="1200"/>
          </a:p>
          <a:p>
            <a:pPr>
              <a:defRPr sz="1400">
                <a:solidFill>
                  <a:srgbClr val="1F4E79"/>
                </a:solidFill>
              </a:defRPr>
            </a:pPr>
            <a:r>
              <a:t>Finest Line 15 um, smallest gap 20 um</a:t>
            </a:r>
            <a:endParaRPr sz="1200"/>
          </a:p>
          <a:p>
            <a:pPr>
              <a:defRPr sz="1400">
                <a:solidFill>
                  <a:srgbClr val="1F4E79"/>
                </a:solidFill>
              </a:defRPr>
            </a:pPr>
            <a:r>
              <a:t>Kaunas, Lithuania  </a:t>
            </a:r>
          </a:p>
        </p:txBody>
      </p:sp>
      <p:sp>
        <p:nvSpPr>
          <p:cNvPr id="182" name="Title 4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History Milestones</a:t>
            </a:r>
          </a:p>
        </p:txBody>
      </p:sp>
      <p:pic>
        <p:nvPicPr>
          <p:cNvPr id="183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1445461" y="865611"/>
            <a:ext cx="1508419" cy="186065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18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49541" y="2032292"/>
            <a:ext cx="2442327" cy="183174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185" name="TextBox 1"/>
          <p:cNvSpPr txBox="1"/>
          <p:nvPr/>
        </p:nvSpPr>
        <p:spPr>
          <a:xfrm>
            <a:off x="2722022" y="3720653"/>
            <a:ext cx="2297211" cy="80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2013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New Generation of gold paste </a:t>
            </a:r>
          </a:p>
        </p:txBody>
      </p:sp>
      <p:pic>
        <p:nvPicPr>
          <p:cNvPr id="186" name="Изображение 7" descr="Изображение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6200000">
            <a:off x="6444086" y="3330266"/>
            <a:ext cx="1954570" cy="212153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187" name="TextBox 9"/>
          <p:cNvSpPr txBox="1"/>
          <p:nvPr/>
        </p:nvSpPr>
        <p:spPr>
          <a:xfrm>
            <a:off x="5513988" y="5368319"/>
            <a:ext cx="3264258" cy="572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2018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Adaptations for innovative substrates types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Footer Placeholder 3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190" name="Title 4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History Milestones</a:t>
            </a:r>
          </a:p>
        </p:txBody>
      </p:sp>
      <p:sp>
        <p:nvSpPr>
          <p:cNvPr id="191" name="TextBox 1"/>
          <p:cNvSpPr txBox="1"/>
          <p:nvPr/>
        </p:nvSpPr>
        <p:spPr>
          <a:xfrm>
            <a:off x="821460" y="5564175"/>
            <a:ext cx="5424944" cy="1030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2019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A Global License Agreement for Photoimageable Pastes Production.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Signed by Fraunhofer IKTS, Dresden and Mozaik Technology Ventures Ltd. </a:t>
            </a:r>
          </a:p>
        </p:txBody>
      </p:sp>
      <p:pic>
        <p:nvPicPr>
          <p:cNvPr id="192" name="Изображение 5" descr="Изображение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37493" y="971845"/>
            <a:ext cx="3772717" cy="2344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Изображение 8" descr="Изображение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97121" y="3463707"/>
            <a:ext cx="3123806" cy="9153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5740" y="971845"/>
            <a:ext cx="3632099" cy="3621354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extBox 9"/>
          <p:cNvSpPr txBox="1"/>
          <p:nvPr/>
        </p:nvSpPr>
        <p:spPr>
          <a:xfrm>
            <a:off x="4760495" y="4045363"/>
            <a:ext cx="3136906" cy="1676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Steve Muckett </a:t>
            </a:r>
          </a:p>
          <a:p>
            <a:pPr>
              <a:defRPr sz="1000"/>
            </a:pPr>
          </a:p>
          <a:p>
            <a:pPr>
              <a:defRPr spc="30" sz="1000"/>
            </a:pPr>
            <a:r>
              <a:t>External PI-paste Consultant </a:t>
            </a:r>
          </a:p>
          <a:p>
            <a:pPr>
              <a:defRPr spc="30" sz="1000"/>
            </a:pPr>
            <a:r>
              <a:t>Fraunhofer Institute for Ceramic Technologies </a:t>
            </a:r>
          </a:p>
          <a:p>
            <a:pPr>
              <a:defRPr spc="30" sz="1000"/>
            </a:pPr>
            <a:r>
              <a:t>and systems IKTS </a:t>
            </a:r>
          </a:p>
          <a:p>
            <a:pPr>
              <a:defRPr spc="30" sz="1000"/>
            </a:pPr>
          </a:p>
          <a:p>
            <a:pPr>
              <a:defRPr spc="30" sz="1000"/>
            </a:pPr>
            <a:r>
              <a:t>Winterbergstr. 28 | 01277 Dresden | Germany</a:t>
            </a:r>
          </a:p>
          <a:p>
            <a:pPr>
              <a:defRPr spc="30" sz="1000"/>
            </a:pPr>
            <a:r>
              <a:t>Phone + 44 7802 301 806 </a:t>
            </a:r>
          </a:p>
          <a:p>
            <a:pPr>
              <a:defRPr spc="30" sz="1000"/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 invalidUrl="" action="" tgtFrame="" tooltip="" history="1" highlightClick="0" endSnd="0"/>
              </a:rPr>
              <a:t>pi-pastes@ikts.Fraunhofer.de</a:t>
            </a:r>
            <a:r>
              <a:t> | www.ikts.fraunhofer.de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Ltd., Suites 34-35, The Hop Exchange, 24 Southwark St., SE1 1TY London UK   |   tel. +44 (0) 20 7357 7376   |   fax +44 (0) 20 7357 9449   |  </a:t>
            </a:r>
          </a:p>
        </p:txBody>
      </p:sp>
      <p:sp>
        <p:nvSpPr>
          <p:cNvPr id="198" name="Title 3"/>
          <p:cNvSpPr txBox="1"/>
          <p:nvPr>
            <p:ph type="title"/>
          </p:nvPr>
        </p:nvSpPr>
        <p:spPr>
          <a:xfrm>
            <a:off x="1788916" y="3082500"/>
            <a:ext cx="6062606" cy="5687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II. Fine Line Process Parameters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pic>
        <p:nvPicPr>
          <p:cNvPr id="201" name="Content Placeholder 5" descr="Content Placeholder 5"/>
          <p:cNvPicPr>
            <a:picLocks noChangeAspect="1"/>
          </p:cNvPicPr>
          <p:nvPr/>
        </p:nvPicPr>
        <p:blipFill>
          <a:blip r:embed="rId2">
            <a:extLst/>
          </a:blip>
          <a:srcRect l="1024" t="3417" r="1304" b="10737"/>
          <a:stretch>
            <a:fillRect/>
          </a:stretch>
        </p:blipFill>
        <p:spPr>
          <a:xfrm>
            <a:off x="881602" y="1619618"/>
            <a:ext cx="7735011" cy="3624875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/>
          <a:p>
            <a:pPr defTabSz="274320">
              <a:defRPr sz="960"/>
            </a:pPr>
            <a:r>
              <a:t>Typical data for photoimageable </a:t>
            </a:r>
            <a:br/>
            <a:r>
              <a:t>conductor pastes on ‘as fired’ 96% alumina</a:t>
            </a:r>
          </a:p>
        </p:txBody>
      </p:sp>
      <p:sp>
        <p:nvSpPr>
          <p:cNvPr id="203" name="Прямоугольник 6"/>
          <p:cNvSpPr/>
          <p:nvPr/>
        </p:nvSpPr>
        <p:spPr>
          <a:xfrm>
            <a:off x="971487" y="1697921"/>
            <a:ext cx="789101" cy="2712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06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Standard and custom pastes available</a:t>
            </a:r>
          </a:p>
        </p:txBody>
      </p:sp>
      <p:sp>
        <p:nvSpPr>
          <p:cNvPr id="207" name="Text Placeholder 3"/>
          <p:cNvSpPr txBox="1"/>
          <p:nvPr>
            <p:ph type="body" idx="1"/>
          </p:nvPr>
        </p:nvSpPr>
        <p:spPr>
          <a:xfrm>
            <a:off x="1054246" y="1311315"/>
            <a:ext cx="6568252" cy="493480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Ag series (96% &amp; 99.6% Al</a:t>
            </a:r>
            <a:r>
              <a:rPr baseline="-25000"/>
              <a:t>2</a:t>
            </a:r>
            <a:r>
              <a:t>O</a:t>
            </a:r>
            <a:r>
              <a:rPr baseline="-25000"/>
              <a:t>3</a:t>
            </a:r>
            <a:r>
              <a:t>, AlN, LTCC, PDP glass)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Au series (96% and 99.6% Al</a:t>
            </a:r>
            <a:r>
              <a:rPr baseline="-25000"/>
              <a:t>2</a:t>
            </a:r>
            <a:r>
              <a:t>O</a:t>
            </a:r>
            <a:r>
              <a:rPr baseline="-25000"/>
              <a:t>3</a:t>
            </a:r>
            <a:r>
              <a:t>, sapphire, AlN)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Ag-Pd,  Ag-Pt (alloys and mixes)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Pt (variants for Al</a:t>
            </a:r>
            <a:r>
              <a:rPr baseline="-25000"/>
              <a:t>2</a:t>
            </a:r>
            <a:r>
              <a:t>O</a:t>
            </a:r>
            <a:r>
              <a:rPr baseline="-25000"/>
              <a:t>3</a:t>
            </a:r>
            <a:r>
              <a:t> and Zirconia)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W (for HTCC)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Dielectric (multilayer blue &amp; clear variants)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 Resistors (customer specific only)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Custom glass, dielectric, conductor pastes can be considered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10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“Mozaik” and DuPont processing comparison chart</a:t>
            </a:r>
          </a:p>
        </p:txBody>
      </p:sp>
      <p:sp>
        <p:nvSpPr>
          <p:cNvPr id="211" name="Прямоугольник 6"/>
          <p:cNvSpPr/>
          <p:nvPr/>
        </p:nvSpPr>
        <p:spPr>
          <a:xfrm>
            <a:off x="604154" y="1615098"/>
            <a:ext cx="789101" cy="2712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graphicFrame>
        <p:nvGraphicFramePr>
          <p:cNvPr id="212" name="Содержимое 4"/>
          <p:cNvGraphicFramePr/>
          <p:nvPr/>
        </p:nvGraphicFramePr>
        <p:xfrm>
          <a:off x="1054100" y="1154112"/>
          <a:ext cx="7461250" cy="29667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487083"/>
                <a:gridCol w="2487083"/>
                <a:gridCol w="2487083"/>
              </a:tblGrid>
              <a:tr h="370840">
                <a:tc>
                  <a:txBody>
                    <a:bodyPr/>
                    <a:lstStyle/>
                    <a:p>
                      <a:pPr algn="l" defTabSz="6858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00">
                          <a:solidFill>
                            <a:srgbClr val="FFFFFF"/>
                          </a:solidFill>
                          <a:sym typeface="Calibri"/>
                        </a:rPr>
                        <a:t>Processing Characteristics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00">
                          <a:solidFill>
                            <a:srgbClr val="FFFFFF"/>
                          </a:solidFill>
                          <a:sym typeface="Calibri"/>
                        </a:rPr>
                        <a:t>IKTS silver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00">
                          <a:solidFill>
                            <a:srgbClr val="FFFFFF"/>
                          </a:solidFill>
                          <a:sym typeface="Calibri"/>
                        </a:rPr>
                        <a:t>DuPont FODEL 6778 silver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Cleanroom type for print &amp; fire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Normal white light conditions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“Yellow Room” lighting 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Printing screen type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325 mesh preferred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200 mesh preferred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Drying temperature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120 </a:t>
                      </a:r>
                      <a:r>
                        <a:rPr baseline="30000"/>
                        <a:t>o</a:t>
                      </a:r>
                      <a:r>
                        <a:t>C preferred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80 </a:t>
                      </a:r>
                      <a:r>
                        <a:rPr baseline="30000"/>
                        <a:t>o</a:t>
                      </a:r>
                      <a:r>
                        <a:t>C preferred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Exposure time *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Less than 10 s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40 s 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Exposure type **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Higher intensity, short time </a:t>
                      </a:r>
                    </a:p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(80 mJ/cm</a:t>
                      </a:r>
                      <a:r>
                        <a:rPr baseline="30000"/>
                        <a:t>2 </a:t>
                      </a:r>
                      <a:r>
                        <a:t>s)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Lower intensity, long time</a:t>
                      </a:r>
                    </a:p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(40 mJ/cm</a:t>
                      </a:r>
                      <a:r>
                        <a:rPr baseline="30000"/>
                        <a:t>2 </a:t>
                      </a:r>
                      <a:r>
                        <a:t>s) 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Developing</a:t>
                      </a:r>
                    </a:p>
                  </a:txBody>
                  <a:tcPr marL="45720" marR="45720" marT="45720" marB="45720" anchor="t" anchorCtr="0" horzOverflow="overflow"/>
                </a:tc>
                <a:tc gridSpan="2"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DI water with &lt; 0,1% 
MEA or sodium carbonate (no waste treatment needed)</a:t>
                      </a:r>
                    </a:p>
                  </a:txBody>
                  <a:tcPr marL="45720" marR="45720" marT="45720" marB="45720" anchor="t" anchorCtr="0" horzOverflow="overflow"/>
                </a:tc>
                <a:tc hMerge="1"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Firing</a:t>
                      </a:r>
                    </a:p>
                  </a:txBody>
                  <a:tcPr marL="45720" marR="45720" marT="45720" marB="45720" anchor="t" anchorCtr="0" horzOverflow="overflow"/>
                </a:tc>
                <a:tc gridSpan="2"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850 </a:t>
                      </a:r>
                      <a:r>
                        <a:rPr baseline="30000"/>
                        <a:t>o</a:t>
                      </a:r>
                      <a:r>
                        <a:t>C peak, 60 min standard profile</a:t>
                      </a:r>
                    </a:p>
                  </a:txBody>
                  <a:tcPr marL="45720" marR="45720" marT="45720" marB="45720" anchor="t" anchorCtr="0" horzOverflow="overflow"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213" name="TextBox 7"/>
          <p:cNvSpPr txBox="1"/>
          <p:nvPr/>
        </p:nvSpPr>
        <p:spPr>
          <a:xfrm>
            <a:off x="1044424" y="4845977"/>
            <a:ext cx="7908191" cy="157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600">
                <a:solidFill>
                  <a:srgbClr val="1F4E79"/>
                </a:solidFill>
              </a:defRPr>
            </a:pPr>
            <a:r>
              <a:t>* 	Best image quality is achieved when energy is applied in the </a:t>
            </a:r>
            <a:r>
              <a:rPr u="sng"/>
              <a:t>shortest time</a:t>
            </a:r>
            <a:endParaRPr u="sng"/>
          </a:p>
          <a:p>
            <a:pPr>
              <a:defRPr sz="1600">
                <a:solidFill>
                  <a:srgbClr val="1F4E79"/>
                </a:solidFill>
              </a:defRPr>
            </a:pPr>
            <a:r>
              <a:t>** 	</a:t>
            </a:r>
            <a:r>
              <a:rPr i="1"/>
              <a:t>DuPont Fodel paste is sensitive to lower level UV but needs longer time of exposure. </a:t>
            </a:r>
            <a:endParaRPr i="1"/>
          </a:p>
          <a:p>
            <a:pPr>
              <a:defRPr i="1" sz="1600">
                <a:solidFill>
                  <a:srgbClr val="1F4E79"/>
                </a:solidFill>
              </a:defRPr>
            </a:pPr>
            <a:r>
              <a:t>	“Mozaik” paste needs X2 the intensity of UV but in a shorter time, </a:t>
            </a:r>
          </a:p>
          <a:p>
            <a:pPr>
              <a:defRPr i="1" sz="1600">
                <a:solidFill>
                  <a:srgbClr val="1F4E79"/>
                </a:solidFill>
              </a:defRPr>
            </a:pPr>
            <a:r>
              <a:t>	which explains a better resolution achieved. </a:t>
            </a:r>
          </a:p>
          <a:p>
            <a:pPr>
              <a:defRPr sz="1600">
                <a:solidFill>
                  <a:srgbClr val="1F4E79"/>
                </a:solidFill>
              </a:defRPr>
            </a:pPr>
          </a:p>
          <a:p>
            <a:pPr>
              <a:defRPr sz="1600">
                <a:solidFill>
                  <a:srgbClr val="1F4E79"/>
                </a:solidFill>
              </a:defRPr>
            </a:pPr>
            <a:r>
              <a:t>Data taken from published datasheets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16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“Mozaik” pastes properties after firing </a:t>
            </a:r>
          </a:p>
        </p:txBody>
      </p:sp>
      <p:sp>
        <p:nvSpPr>
          <p:cNvPr id="217" name="Прямоугольник 6"/>
          <p:cNvSpPr/>
          <p:nvPr/>
        </p:nvSpPr>
        <p:spPr>
          <a:xfrm>
            <a:off x="604154" y="1615098"/>
            <a:ext cx="789101" cy="2712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graphicFrame>
        <p:nvGraphicFramePr>
          <p:cNvPr id="218" name="Содержимое 4"/>
          <p:cNvGraphicFramePr/>
          <p:nvPr/>
        </p:nvGraphicFramePr>
        <p:xfrm>
          <a:off x="1145637" y="1154111"/>
          <a:ext cx="7067331" cy="3331689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4580248"/>
                <a:gridCol w="2487083"/>
              </a:tblGrid>
              <a:tr h="368482">
                <a:tc>
                  <a:txBody>
                    <a:bodyPr/>
                    <a:lstStyle/>
                    <a:p>
                      <a:pPr algn="l" defTabSz="6858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00">
                          <a:solidFill>
                            <a:srgbClr val="FFFFFF"/>
                          </a:solidFill>
                          <a:sym typeface="Calibri"/>
                        </a:rPr>
                        <a:t>Properties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00">
                          <a:solidFill>
                            <a:srgbClr val="FFFFFF"/>
                          </a:solidFill>
                          <a:sym typeface="Calibri"/>
                        </a:rPr>
                        <a:t>Photoimageable IKTS Silver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68482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Best Line / space resolution on “as fired” alumina, um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20 / 30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68482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                                                  on lapped / polished alumina, um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10 / 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68482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Shrinkage after firing in X / Y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&lt; 10% 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68482">
                <a:tc>
                  <a:txBody>
                    <a:bodyPr/>
                    <a:lstStyle/>
                    <a:p>
                      <a:pPr algn="l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Solids content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800"/>
                      </a:pPr>
                      <a:r>
                        <a:rPr sz="1300">
                          <a:sym typeface="Calibri"/>
                        </a:rPr>
                        <a:t>80%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60398">
                <a:tc>
                  <a:txBody>
                    <a:bodyPr/>
                    <a:lstStyle/>
                    <a:p>
                      <a:pPr algn="l" defTabSz="685800">
                        <a:defRPr sz="1300">
                          <a:sym typeface="Calibri"/>
                        </a:defRPr>
                      </a:pPr>
                      <a:r>
                        <a:t>Fired thickness, </a:t>
                      </a:r>
                      <a:r>
                        <a:t>um</a:t>
                      </a:r>
                    </a:p>
                    <a:p>
                      <a:pPr algn="l" defTabSz="685800">
                        <a:defRPr sz="1300">
                          <a:sym typeface="Calibri"/>
                        </a:defRPr>
                      </a:pPr>
                      <a:r>
                        <a:t>(with preferred mesh screen) 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5</a:t>
                      </a:r>
                      <a:r>
                        <a:t> - 8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560398">
                <a:tc>
                  <a:txBody>
                    <a:bodyPr/>
                    <a:lstStyle/>
                    <a:p>
                      <a:pPr algn="l" defTabSz="685800">
                        <a:defRPr sz="1300">
                          <a:sym typeface="Calibri"/>
                        </a:defRPr>
                      </a:pPr>
                      <a:r>
                        <a:t>Resistivity, milliΩ</a:t>
                      </a:r>
                      <a:r>
                        <a:t>/sq</a:t>
                      </a:r>
                    </a:p>
                    <a:p>
                      <a:pPr algn="l" defTabSz="685800">
                        <a:defRPr sz="1300">
                          <a:sym typeface="Calibri"/>
                        </a:defRPr>
                      </a:pPr>
                      <a:r>
                        <a:t>(at above thickness)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  <a:r>
                        <a:t>3</a:t>
                      </a:r>
                      <a:r>
                        <a:t> – 4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68482">
                <a:tc>
                  <a:txBody>
                    <a:bodyPr/>
                    <a:lstStyle/>
                    <a:p>
                      <a:pPr algn="l" defTabSz="685800">
                        <a:defRPr sz="1300">
                          <a:sym typeface="Calibri"/>
                        </a:defRPr>
                      </a:pP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 defTabSz="685800">
                        <a:defRPr sz="1300">
                          <a:sym typeface="Calibri"/>
                        </a:defRPr>
                      </a:pP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21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State of the Art  </a:t>
            </a:r>
          </a:p>
        </p:txBody>
      </p:sp>
      <p:sp>
        <p:nvSpPr>
          <p:cNvPr id="222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Test Samples (Italy, 2017) </a:t>
            </a:r>
          </a:p>
        </p:txBody>
      </p:sp>
      <p:pic>
        <p:nvPicPr>
          <p:cNvPr id="223" name="Изображение 6" descr="Изображение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4246" y="1225515"/>
            <a:ext cx="3102121" cy="306600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224" name="TextBox 7"/>
          <p:cNvSpPr txBox="1"/>
          <p:nvPr/>
        </p:nvSpPr>
        <p:spPr>
          <a:xfrm>
            <a:off x="1099965" y="4428471"/>
            <a:ext cx="1884833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Fired 96% alumina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Test Sample 50 x 50 mm </a:t>
            </a:r>
          </a:p>
        </p:txBody>
      </p:sp>
      <p:pic>
        <p:nvPicPr>
          <p:cNvPr id="225" name="Изображение 9" descr="Изображение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66937" y="1225515"/>
            <a:ext cx="3839769" cy="2067766"/>
          </a:xfrm>
          <a:prstGeom prst="rect">
            <a:avLst/>
          </a:prstGeom>
          <a:ln>
            <a:solidFill>
              <a:srgbClr val="1F4E79"/>
            </a:solidFill>
          </a:ln>
        </p:spPr>
      </p:pic>
      <p:sp>
        <p:nvSpPr>
          <p:cNvPr id="226" name="TextBox 10"/>
          <p:cNvSpPr txBox="1"/>
          <p:nvPr/>
        </p:nvSpPr>
        <p:spPr>
          <a:xfrm>
            <a:off x="4612657" y="3309880"/>
            <a:ext cx="2868549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30um lines fan-out with chip-resistors </a:t>
            </a:r>
          </a:p>
        </p:txBody>
      </p:sp>
      <p:pic>
        <p:nvPicPr>
          <p:cNvPr id="227" name="Изображение 11" descr="Изображение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66937" y="3709582"/>
            <a:ext cx="1503730" cy="1437779"/>
          </a:xfrm>
          <a:prstGeom prst="rect">
            <a:avLst/>
          </a:prstGeom>
          <a:ln>
            <a:solidFill>
              <a:srgbClr val="1F4E79"/>
            </a:solidFill>
          </a:ln>
        </p:spPr>
      </p:pic>
      <p:sp>
        <p:nvSpPr>
          <p:cNvPr id="228" name="TextBox 12"/>
          <p:cNvSpPr txBox="1"/>
          <p:nvPr/>
        </p:nvSpPr>
        <p:spPr>
          <a:xfrm>
            <a:off x="4612657" y="5099391"/>
            <a:ext cx="522795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Lines</a:t>
            </a:r>
            <a:r>
              <a:rPr sz="1800"/>
              <a:t> </a:t>
            </a:r>
          </a:p>
        </p:txBody>
      </p:sp>
      <p:pic>
        <p:nvPicPr>
          <p:cNvPr id="229" name="Изображение 13" descr="Изображение 1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25759" y="3709582"/>
            <a:ext cx="1778742" cy="1437779"/>
          </a:xfrm>
          <a:prstGeom prst="rect">
            <a:avLst/>
          </a:prstGeom>
          <a:ln>
            <a:solidFill>
              <a:srgbClr val="1F4E79"/>
            </a:solidFill>
          </a:ln>
        </p:spPr>
      </p:pic>
      <p:sp>
        <p:nvSpPr>
          <p:cNvPr id="230" name="TextBox 14"/>
          <p:cNvSpPr txBox="1"/>
          <p:nvPr/>
        </p:nvSpPr>
        <p:spPr>
          <a:xfrm>
            <a:off x="6671479" y="5157725"/>
            <a:ext cx="637802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Spaces </a:t>
            </a:r>
          </a:p>
        </p:txBody>
      </p:sp>
      <p:pic>
        <p:nvPicPr>
          <p:cNvPr id="231" name="Изображение 15" descr="Изображение 1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54246" y="5329170"/>
            <a:ext cx="2101016" cy="653493"/>
          </a:xfrm>
          <a:prstGeom prst="rect">
            <a:avLst/>
          </a:prstGeom>
          <a:ln>
            <a:solidFill>
              <a:srgbClr val="1F4E79"/>
            </a:solidFill>
          </a:ln>
        </p:spPr>
      </p:pic>
      <p:sp>
        <p:nvSpPr>
          <p:cNvPr id="232" name="TextBox 16"/>
          <p:cNvSpPr txBox="1"/>
          <p:nvPr/>
        </p:nvSpPr>
        <p:spPr>
          <a:xfrm>
            <a:off x="1099966" y="6027373"/>
            <a:ext cx="955203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RF features </a:t>
            </a:r>
          </a:p>
        </p:txBody>
      </p:sp>
      <p:sp>
        <p:nvSpPr>
          <p:cNvPr id="233" name="TextBox 17"/>
          <p:cNvSpPr txBox="1"/>
          <p:nvPr/>
        </p:nvSpPr>
        <p:spPr>
          <a:xfrm>
            <a:off x="3446184" y="5723552"/>
            <a:ext cx="534944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THICKNESS OF LINES &gt; 6 um, EXCELLENT CONDUCTIVITY!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pic>
        <p:nvPicPr>
          <p:cNvPr id="236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4249" y="1234997"/>
            <a:ext cx="3102119" cy="305652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237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State of the Art  </a:t>
            </a:r>
          </a:p>
        </p:txBody>
      </p:sp>
      <p:sp>
        <p:nvSpPr>
          <p:cNvPr id="238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Test Samples (Italy, 2017) </a:t>
            </a:r>
          </a:p>
        </p:txBody>
      </p:sp>
      <p:sp>
        <p:nvSpPr>
          <p:cNvPr id="239" name="TextBox 7"/>
          <p:cNvSpPr txBox="1"/>
          <p:nvPr/>
        </p:nvSpPr>
        <p:spPr>
          <a:xfrm>
            <a:off x="1099965" y="4428471"/>
            <a:ext cx="1884833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Green LTCC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Test Sample 50 x 50 mm </a:t>
            </a:r>
          </a:p>
        </p:txBody>
      </p:sp>
      <p:sp>
        <p:nvSpPr>
          <p:cNvPr id="240" name="TextBox 10"/>
          <p:cNvSpPr txBox="1"/>
          <p:nvPr/>
        </p:nvSpPr>
        <p:spPr>
          <a:xfrm>
            <a:off x="4612657" y="3309880"/>
            <a:ext cx="1463773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40um lines fan-out</a:t>
            </a:r>
          </a:p>
        </p:txBody>
      </p:sp>
      <p:sp>
        <p:nvSpPr>
          <p:cNvPr id="241" name="TextBox 14"/>
          <p:cNvSpPr txBox="1"/>
          <p:nvPr/>
        </p:nvSpPr>
        <p:spPr>
          <a:xfrm>
            <a:off x="4644144" y="5190483"/>
            <a:ext cx="999825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Gaps 30 um </a:t>
            </a:r>
          </a:p>
        </p:txBody>
      </p:sp>
      <p:sp>
        <p:nvSpPr>
          <p:cNvPr id="242" name="TextBox 17"/>
          <p:cNvSpPr txBox="1"/>
          <p:nvPr/>
        </p:nvSpPr>
        <p:spPr>
          <a:xfrm>
            <a:off x="3446184" y="5723552"/>
            <a:ext cx="534944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THICKNESS OF LINES &gt; 6 um, EXCELLENT CONDUCTIVITY!</a:t>
            </a:r>
          </a:p>
        </p:txBody>
      </p:sp>
      <p:pic>
        <p:nvPicPr>
          <p:cNvPr id="243" name="Изображение 5" descr="Изображение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66937" y="1234997"/>
            <a:ext cx="2766512" cy="2074884"/>
          </a:xfrm>
          <a:prstGeom prst="rect">
            <a:avLst/>
          </a:prstGeom>
          <a:ln>
            <a:solidFill>
              <a:srgbClr val="1F4E79"/>
            </a:solidFill>
          </a:ln>
        </p:spPr>
      </p:pic>
      <p:pic>
        <p:nvPicPr>
          <p:cNvPr id="244" name="Изображение 8" descr="Изображение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98423" y="3666459"/>
            <a:ext cx="2980545" cy="1524025"/>
          </a:xfrm>
          <a:prstGeom prst="rect">
            <a:avLst/>
          </a:prstGeom>
          <a:ln>
            <a:solidFill>
              <a:srgbClr val="1F4E79"/>
            </a:solidFill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47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State of the Art  </a:t>
            </a:r>
          </a:p>
        </p:txBody>
      </p:sp>
      <p:sp>
        <p:nvSpPr>
          <p:cNvPr id="248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Test Samples (Italy, 2018) </a:t>
            </a:r>
          </a:p>
        </p:txBody>
      </p:sp>
      <p:sp>
        <p:nvSpPr>
          <p:cNvPr id="249" name="TextBox 7"/>
          <p:cNvSpPr txBox="1"/>
          <p:nvPr/>
        </p:nvSpPr>
        <p:spPr>
          <a:xfrm>
            <a:off x="997540" y="4257954"/>
            <a:ext cx="2569641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Fired ceramic, 20um thick, flexible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Test Sample 50 x 50 mm </a:t>
            </a:r>
          </a:p>
        </p:txBody>
      </p:sp>
      <p:sp>
        <p:nvSpPr>
          <p:cNvPr id="250" name="TextBox 10"/>
          <p:cNvSpPr txBox="1"/>
          <p:nvPr/>
        </p:nvSpPr>
        <p:spPr>
          <a:xfrm>
            <a:off x="5254936" y="4274582"/>
            <a:ext cx="1463773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40um lines fan-out</a:t>
            </a:r>
          </a:p>
        </p:txBody>
      </p:sp>
      <p:sp>
        <p:nvSpPr>
          <p:cNvPr id="251" name="TextBox 14"/>
          <p:cNvSpPr txBox="1"/>
          <p:nvPr/>
        </p:nvSpPr>
        <p:spPr>
          <a:xfrm>
            <a:off x="5254936" y="4570134"/>
            <a:ext cx="999826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Gaps 30 um </a:t>
            </a:r>
          </a:p>
        </p:txBody>
      </p:sp>
      <p:sp>
        <p:nvSpPr>
          <p:cNvPr id="252" name="TextBox 17"/>
          <p:cNvSpPr txBox="1"/>
          <p:nvPr/>
        </p:nvSpPr>
        <p:spPr>
          <a:xfrm>
            <a:off x="3446184" y="5723552"/>
            <a:ext cx="5349440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THICKNESS OF LINES &gt; 6 um, EXCELLENT CONDUCTIVITY!</a:t>
            </a:r>
          </a:p>
        </p:txBody>
      </p:sp>
      <p:pic>
        <p:nvPicPr>
          <p:cNvPr id="253" name="Изображение 6" descr="Изображение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5202075" y="2507062"/>
            <a:ext cx="4722943" cy="158649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Изображение 9" descr="Изображение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4246" y="1068893"/>
            <a:ext cx="4498534" cy="3109661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10-конечная звезда 11"/>
          <p:cNvSpPr/>
          <p:nvPr/>
        </p:nvSpPr>
        <p:spPr>
          <a:xfrm>
            <a:off x="3985674" y="1884444"/>
            <a:ext cx="1883284" cy="1444061"/>
          </a:xfrm>
          <a:prstGeom prst="star10">
            <a:avLst>
              <a:gd name="adj" fmla="val 35957"/>
              <a:gd name="hf" fmla="val 105146"/>
            </a:avLst>
          </a:prstGeom>
          <a:solidFill>
            <a:srgbClr val="FF66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256" name="TextBox 12"/>
          <p:cNvSpPr txBox="1"/>
          <p:nvPr/>
        </p:nvSpPr>
        <p:spPr>
          <a:xfrm>
            <a:off x="4517666" y="2304351"/>
            <a:ext cx="834093" cy="444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NEW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59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Multilayer Photoimageable Paste Structure</a:t>
            </a:r>
          </a:p>
        </p:txBody>
      </p:sp>
      <p:sp>
        <p:nvSpPr>
          <p:cNvPr id="260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261" name="Прямоугольник 6"/>
          <p:cNvSpPr/>
          <p:nvPr/>
        </p:nvSpPr>
        <p:spPr>
          <a:xfrm>
            <a:off x="1133487" y="1217566"/>
            <a:ext cx="3211553" cy="3222357"/>
          </a:xfrm>
          <a:prstGeom prst="rect">
            <a:avLst/>
          </a:prstGeom>
          <a:solidFill>
            <a:srgbClr val="808080"/>
          </a:solidFill>
          <a:ln>
            <a:solidFill>
              <a:srgbClr val="808080"/>
            </a:solidFill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262" name="TextBox 9"/>
          <p:cNvSpPr txBox="1"/>
          <p:nvPr/>
        </p:nvSpPr>
        <p:spPr>
          <a:xfrm>
            <a:off x="1336637" y="2529601"/>
            <a:ext cx="2795548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IMAGES PROTECTED BY NDA</a:t>
            </a:r>
          </a:p>
        </p:txBody>
      </p:sp>
      <p:sp>
        <p:nvSpPr>
          <p:cNvPr id="263" name="TextBox 11"/>
          <p:cNvSpPr txBox="1"/>
          <p:nvPr/>
        </p:nvSpPr>
        <p:spPr>
          <a:xfrm>
            <a:off x="4605120" y="3663470"/>
            <a:ext cx="2045095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Multilayer Ag </a:t>
            </a:r>
            <a:r>
              <a:t>–</a:t>
            </a:r>
            <a:r>
              <a:t> Au fan-out </a:t>
            </a:r>
          </a:p>
        </p:txBody>
      </p:sp>
      <p:pic>
        <p:nvPicPr>
          <p:cNvPr id="264" name="Изображение 13" descr="Изображение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28412" y="1217566"/>
            <a:ext cx="3143552" cy="2357665"/>
          </a:xfrm>
          <a:prstGeom prst="rect">
            <a:avLst/>
          </a:prstGeom>
          <a:ln>
            <a:solidFill>
              <a:srgbClr val="1F4E79"/>
            </a:solidFill>
          </a:ln>
        </p:spPr>
      </p:pic>
      <p:sp>
        <p:nvSpPr>
          <p:cNvPr id="265" name="TextBox 15"/>
          <p:cNvSpPr txBox="1"/>
          <p:nvPr/>
        </p:nvSpPr>
        <p:spPr>
          <a:xfrm>
            <a:off x="1179208" y="4555380"/>
            <a:ext cx="3193936" cy="73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Test Structure incorporating three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layers of photoimageable pastes: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Conductors (Ag-Pd, Au) and blue dielectric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68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Original Hibridas Machines</a:t>
            </a:r>
          </a:p>
        </p:txBody>
      </p:sp>
      <p:sp>
        <p:nvSpPr>
          <p:cNvPr id="269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/>
          <a:p>
            <a: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pPr>
            <a:r>
              <a:t>Delivered in 2001 </a:t>
            </a:r>
            <a:r>
              <a:t>–</a:t>
            </a:r>
            <a:r>
              <a:t> 2005 </a:t>
            </a:r>
          </a:p>
        </p:txBody>
      </p:sp>
      <p:pic>
        <p:nvPicPr>
          <p:cNvPr id="27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4332" y="1075539"/>
            <a:ext cx="6942820" cy="514035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73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Entry level Machines</a:t>
            </a:r>
          </a:p>
        </p:txBody>
      </p:sp>
      <p:sp>
        <p:nvSpPr>
          <p:cNvPr id="274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Delivered in 2014-17</a:t>
            </a:r>
          </a:p>
        </p:txBody>
      </p:sp>
      <p:pic>
        <p:nvPicPr>
          <p:cNvPr id="275" name="Изображение 1" descr="Изображение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2514" y="1028634"/>
            <a:ext cx="4665029" cy="4727258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TextBox 5"/>
          <p:cNvSpPr txBox="1"/>
          <p:nvPr/>
        </p:nvSpPr>
        <p:spPr>
          <a:xfrm>
            <a:off x="1420600" y="4565877"/>
            <a:ext cx="1340791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MA-6K </a:t>
            </a:r>
          </a:p>
          <a:p>
            <a:pPr>
              <a:defRPr>
                <a:solidFill>
                  <a:srgbClr val="1F4E79"/>
                </a:solidFill>
              </a:defRPr>
            </a:pPr>
            <a:r>
              <a:t>UV-exposure </a:t>
            </a:r>
          </a:p>
        </p:txBody>
      </p:sp>
      <p:sp>
        <p:nvSpPr>
          <p:cNvPr id="277" name="TextBox 7"/>
          <p:cNvSpPr txBox="1"/>
          <p:nvPr/>
        </p:nvSpPr>
        <p:spPr>
          <a:xfrm>
            <a:off x="6484334" y="1721388"/>
            <a:ext cx="2241350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SC-6K </a:t>
            </a:r>
          </a:p>
          <a:p>
            <a:pPr>
              <a:defRPr>
                <a:solidFill>
                  <a:srgbClr val="1F4E79"/>
                </a:solidFill>
              </a:defRPr>
            </a:pPr>
            <a:r>
              <a:t>Water Spray Developer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80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Fully automatic Process Lines</a:t>
            </a:r>
          </a:p>
        </p:txBody>
      </p:sp>
      <p:sp>
        <p:nvSpPr>
          <p:cNvPr id="281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Available for test runs and delivery  </a:t>
            </a:r>
          </a:p>
        </p:txBody>
      </p:sp>
      <p:pic>
        <p:nvPicPr>
          <p:cNvPr id="282" name="Изображение 12" descr="Изображение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62202" y="1152265"/>
            <a:ext cx="2884709" cy="774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73250" y="819686"/>
            <a:ext cx="3797890" cy="342705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284" name="Picture 13" descr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8137" y="2163316"/>
            <a:ext cx="4460480" cy="335773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285" name="TextBox 16"/>
          <p:cNvSpPr txBox="1"/>
          <p:nvPr/>
        </p:nvSpPr>
        <p:spPr>
          <a:xfrm>
            <a:off x="821460" y="5564175"/>
            <a:ext cx="6610509" cy="80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2019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World premiere of Aurel EXP-1520 UV exposure unit and Aurel ASD-1520 spray developer,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core items of an automated line, at Productronica 2019, Munich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88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Fully automatic Process Lines</a:t>
            </a:r>
          </a:p>
        </p:txBody>
      </p:sp>
      <p:sp>
        <p:nvSpPr>
          <p:cNvPr id="289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Available for test runs and delivery</a:t>
            </a:r>
          </a:p>
        </p:txBody>
      </p:sp>
      <p:pic>
        <p:nvPicPr>
          <p:cNvPr id="290" name="Изображение 5" descr="Изображение 5"/>
          <p:cNvPicPr>
            <a:picLocks noChangeAspect="1"/>
          </p:cNvPicPr>
          <p:nvPr/>
        </p:nvPicPr>
        <p:blipFill>
          <a:blip r:embed="rId2">
            <a:extLst/>
          </a:blip>
          <a:srcRect l="32482" t="19169" r="19081" b="64766"/>
          <a:stretch>
            <a:fillRect/>
          </a:stretch>
        </p:blipFill>
        <p:spPr>
          <a:xfrm>
            <a:off x="1169693" y="1081114"/>
            <a:ext cx="7157988" cy="1679404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TextBox 6"/>
          <p:cNvSpPr txBox="1"/>
          <p:nvPr/>
        </p:nvSpPr>
        <p:spPr>
          <a:xfrm>
            <a:off x="1215413" y="2813655"/>
            <a:ext cx="2548060" cy="1944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Line I Exposure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Loader from cassette or stack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Screen Printer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Collocator to Dryer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IR Dryer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Collocator / AOI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UV-Exposure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Unloader  </a:t>
            </a:r>
          </a:p>
        </p:txBody>
      </p:sp>
      <p:sp>
        <p:nvSpPr>
          <p:cNvPr id="292" name="TextBox 8"/>
          <p:cNvSpPr txBox="1"/>
          <p:nvPr/>
        </p:nvSpPr>
        <p:spPr>
          <a:xfrm>
            <a:off x="5752170" y="5019545"/>
            <a:ext cx="2548060" cy="125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Line 2 Developer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Loader from cassette or stack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Water spray Developing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AOI and sorting </a:t>
            </a:r>
          </a:p>
          <a:p>
            <a:pPr marL="285750" indent="-285750">
              <a:buSzPct val="100000"/>
              <a:buFont typeface="Arial"/>
              <a:buChar char="•"/>
              <a:defRPr sz="1400">
                <a:solidFill>
                  <a:srgbClr val="1F4E79"/>
                </a:solidFill>
              </a:defRPr>
            </a:pPr>
            <a:r>
              <a:t>Unloader to Firing Oven </a:t>
            </a:r>
          </a:p>
        </p:txBody>
      </p:sp>
      <p:pic>
        <p:nvPicPr>
          <p:cNvPr id="293" name="Изображение 9" descr="Изображение 9"/>
          <p:cNvPicPr>
            <a:picLocks noChangeAspect="1"/>
          </p:cNvPicPr>
          <p:nvPr/>
        </p:nvPicPr>
        <p:blipFill>
          <a:blip r:embed="rId2">
            <a:extLst/>
          </a:blip>
          <a:srcRect l="32482" t="19169" r="62120" b="64766"/>
          <a:stretch>
            <a:fillRect/>
          </a:stretch>
        </p:blipFill>
        <p:spPr>
          <a:xfrm>
            <a:off x="1878543" y="4626062"/>
            <a:ext cx="797750" cy="16794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Изображение 10" descr="Изображение 10"/>
          <p:cNvPicPr>
            <a:picLocks noChangeAspect="1"/>
          </p:cNvPicPr>
          <p:nvPr/>
        </p:nvPicPr>
        <p:blipFill>
          <a:blip r:embed="rId2">
            <a:extLst/>
          </a:blip>
          <a:srcRect l="62774" t="19169" r="19081" b="64766"/>
          <a:stretch>
            <a:fillRect/>
          </a:stretch>
        </p:blipFill>
        <p:spPr>
          <a:xfrm>
            <a:off x="2676293" y="4626062"/>
            <a:ext cx="2681228" cy="16794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Изображение 12" descr="Изображение 1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67887" y="2998838"/>
            <a:ext cx="2159794" cy="5801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298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Fully automatic Process Lines</a:t>
            </a:r>
          </a:p>
        </p:txBody>
      </p:sp>
      <p:sp>
        <p:nvSpPr>
          <p:cNvPr id="299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Delivery starts in 2020 </a:t>
            </a:r>
          </a:p>
        </p:txBody>
      </p:sp>
      <p:pic>
        <p:nvPicPr>
          <p:cNvPr id="300" name="Изображение 12" descr="Изображение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65893" y="1998078"/>
            <a:ext cx="3141541" cy="843836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Прямоугольник 1"/>
          <p:cNvSpPr txBox="1"/>
          <p:nvPr/>
        </p:nvSpPr>
        <p:spPr>
          <a:xfrm>
            <a:off x="2353763" y="3462930"/>
            <a:ext cx="541189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https://www.youtube.com/watch?v=nB9mmK9oSok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Ltd., Suites 34-35, The Hop Exchange, 24 Southwark St., SE1 1TY London UK   |   tel. +44 (0) 20 7357 7376   |   fax +44 (0) 20 7357 9449   |  </a:t>
            </a:r>
          </a:p>
        </p:txBody>
      </p:sp>
      <p:sp>
        <p:nvSpPr>
          <p:cNvPr id="304" name="Title 3"/>
          <p:cNvSpPr txBox="1"/>
          <p:nvPr>
            <p:ph type="title"/>
          </p:nvPr>
        </p:nvSpPr>
        <p:spPr>
          <a:xfrm>
            <a:off x="1788916" y="3082500"/>
            <a:ext cx="6062606" cy="5687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III. Fine Line Process Advantages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07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/>
          <a:p>
            <a:pPr defTabSz="274320">
              <a:defRPr sz="960"/>
            </a:pPr>
            <a:r>
              <a:t>General Advantages of Thick Film </a:t>
            </a:r>
            <a:br/>
            <a:r>
              <a:t>for Microwave Applications</a:t>
            </a:r>
          </a:p>
        </p:txBody>
      </p:sp>
      <p:sp>
        <p:nvSpPr>
          <p:cNvPr id="308" name="Text Placeholder 3"/>
          <p:cNvSpPr txBox="1"/>
          <p:nvPr>
            <p:ph type="body" idx="1"/>
          </p:nvPr>
        </p:nvSpPr>
        <p:spPr>
          <a:xfrm>
            <a:off x="1054246" y="1140654"/>
            <a:ext cx="7461103" cy="519298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  <a:buSzTx/>
              <a:buNone/>
              <a:defRPr b="1">
                <a:solidFill>
                  <a:srgbClr val="1F4E79"/>
                </a:solidFill>
              </a:defRPr>
            </a:pPr>
            <a:r>
              <a:t>Advantages of ‘conventional’ thick film over thin film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Low cost, fast process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No chemical waste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No hazardous gases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Less cleanroom constraints (Class 10.000 – ISO 7)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Through hole metallisation is easy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A broader range of resistors is possible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Multilayers are possible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11" name="Title 1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/>
          <a:p>
            <a:pPr defTabSz="274320">
              <a:defRPr sz="960"/>
            </a:pPr>
            <a:r>
              <a:t>Advantages of Photoimageable Thick Film </a:t>
            </a:r>
            <a:br/>
            <a:r>
              <a:t>for Microwave Applications</a:t>
            </a:r>
          </a:p>
        </p:txBody>
      </p:sp>
      <p:sp>
        <p:nvSpPr>
          <p:cNvPr id="312" name="Text Placeholder 3"/>
          <p:cNvSpPr txBox="1"/>
          <p:nvPr>
            <p:ph type="body" idx="1"/>
          </p:nvPr>
        </p:nvSpPr>
        <p:spPr>
          <a:xfrm>
            <a:off x="1054246" y="1140654"/>
            <a:ext cx="7461103" cy="51929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SzTx/>
              <a:buNone/>
              <a:defRPr>
                <a:solidFill>
                  <a:srgbClr val="1F4E79"/>
                </a:solidFill>
              </a:defRPr>
            </a:pPr>
          </a:p>
          <a:p>
            <a:pPr marL="0" indent="0">
              <a:lnSpc>
                <a:spcPct val="150000"/>
              </a:lnSpc>
              <a:buSzTx/>
              <a:buNone/>
              <a:defRPr b="1">
                <a:solidFill>
                  <a:srgbClr val="1F4E79"/>
                </a:solidFill>
              </a:defRPr>
            </a:pPr>
            <a:r>
              <a:t>Additional advantages of photoimageable process 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Precise shape and planarity multilayer structures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Better RF performance at higher frequencies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Very fine lines with accurate geometry and sharp edges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Low resistivity (higher conductivity) of fine lines </a:t>
            </a:r>
          </a:p>
          <a:p>
            <a:pPr>
              <a:lnSpc>
                <a:spcPct val="150000"/>
              </a:lnSpc>
              <a:defRPr>
                <a:solidFill>
                  <a:srgbClr val="1F4E79"/>
                </a:solidFill>
              </a:defRPr>
            </a:pPr>
            <a:r>
              <a:t>Photoimageable dielectric and mixed metal conductor compositions are possible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15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Paste Profile</a:t>
            </a:r>
          </a:p>
        </p:txBody>
      </p:sp>
      <p:sp>
        <p:nvSpPr>
          <p:cNvPr id="316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Photoimageable vs. Standard Thick Film </a:t>
            </a:r>
          </a:p>
        </p:txBody>
      </p:sp>
      <p:sp>
        <p:nvSpPr>
          <p:cNvPr id="317" name="TextBox 10"/>
          <p:cNvSpPr txBox="1"/>
          <p:nvPr/>
        </p:nvSpPr>
        <p:spPr>
          <a:xfrm>
            <a:off x="1099965" y="4845020"/>
            <a:ext cx="3124943" cy="540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Standard Thick Film after Drying </a:t>
            </a:r>
          </a:p>
          <a:p>
            <a:pPr>
              <a:defRPr sz="1200">
                <a:solidFill>
                  <a:srgbClr val="1F4E79"/>
                </a:solidFill>
              </a:defRPr>
            </a:pPr>
            <a:r>
              <a:t>(exaggerated for illustration purpose)</a:t>
            </a:r>
          </a:p>
        </p:txBody>
      </p:sp>
      <p:sp>
        <p:nvSpPr>
          <p:cNvPr id="318" name="TextBox 11"/>
          <p:cNvSpPr txBox="1"/>
          <p:nvPr/>
        </p:nvSpPr>
        <p:spPr>
          <a:xfrm>
            <a:off x="1217076" y="1307703"/>
            <a:ext cx="2905853" cy="119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1F4E79"/>
                </a:solidFill>
              </a:defRPr>
            </a:lvl1pPr>
          </a:lstStyle>
          <a:p>
            <a:pPr/>
            <a:r>
              <a:t>Due to the nature of a drying process, dried paste always has a higher “crust” profile along the edges, which causes RF noise and complicates multilayer layout build-up </a:t>
            </a:r>
          </a:p>
        </p:txBody>
      </p:sp>
      <p:sp>
        <p:nvSpPr>
          <p:cNvPr id="319" name="TextBox 15"/>
          <p:cNvSpPr txBox="1"/>
          <p:nvPr/>
        </p:nvSpPr>
        <p:spPr>
          <a:xfrm>
            <a:off x="5639696" y="4879457"/>
            <a:ext cx="221835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1F4E79"/>
                </a:solidFill>
              </a:defRPr>
            </a:lvl1pPr>
          </a:lstStyle>
          <a:p>
            <a:pPr/>
            <a:r>
              <a:t>Photoimageable Paste </a:t>
            </a:r>
          </a:p>
        </p:txBody>
      </p:sp>
      <p:sp>
        <p:nvSpPr>
          <p:cNvPr id="320" name="TextBox 16"/>
          <p:cNvSpPr txBox="1"/>
          <p:nvPr/>
        </p:nvSpPr>
        <p:spPr>
          <a:xfrm>
            <a:off x="4925073" y="1308477"/>
            <a:ext cx="3974801" cy="119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>
                <a:solidFill>
                  <a:srgbClr val="1F4E79"/>
                </a:solidFill>
              </a:defRPr>
            </a:pPr>
            <a:r>
              <a:t>Much better line/space resolution 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(grey areas approx. 15um lines / 15 um spaces)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“Crust” edges of the dried print </a:t>
            </a:r>
            <a:r>
              <a:t>(</a:t>
            </a:r>
            <a:r>
              <a:t>blue line)</a:t>
            </a:r>
          </a:p>
          <a:p>
            <a:pPr>
              <a:defRPr sz="1400">
                <a:solidFill>
                  <a:srgbClr val="1F4E79"/>
                </a:solidFill>
              </a:defRPr>
            </a:pPr>
            <a:r>
              <a:t>were </a:t>
            </a:r>
            <a:r>
              <a:rPr u="sng"/>
              <a:t>washed away</a:t>
            </a:r>
            <a:r>
              <a:t>, and surface of remaining conductor remains flat</a:t>
            </a:r>
          </a:p>
        </p:txBody>
      </p:sp>
      <p:sp>
        <p:nvSpPr>
          <p:cNvPr id="321" name="Прямоугольник 25"/>
          <p:cNvSpPr/>
          <p:nvPr/>
        </p:nvSpPr>
        <p:spPr>
          <a:xfrm>
            <a:off x="7381991" y="3447413"/>
            <a:ext cx="360001" cy="612001"/>
          </a:xfrm>
          <a:prstGeom prst="rect">
            <a:avLst/>
          </a:prstGeom>
          <a:solidFill>
            <a:srgbClr val="59595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322" name="Прямоугольник 17"/>
          <p:cNvSpPr/>
          <p:nvPr/>
        </p:nvSpPr>
        <p:spPr>
          <a:xfrm>
            <a:off x="6600512" y="3447196"/>
            <a:ext cx="360001" cy="612001"/>
          </a:xfrm>
          <a:prstGeom prst="rect">
            <a:avLst/>
          </a:prstGeom>
          <a:solidFill>
            <a:srgbClr val="59595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323" name="Полилиния 6"/>
          <p:cNvSpPr/>
          <p:nvPr/>
        </p:nvSpPr>
        <p:spPr>
          <a:xfrm>
            <a:off x="5016258" y="3201960"/>
            <a:ext cx="3473503" cy="8430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54" y="21181"/>
                  <a:pt x="321" y="20823"/>
                  <a:pt x="462" y="20344"/>
                </a:cubicBezTo>
                <a:cubicBezTo>
                  <a:pt x="522" y="20144"/>
                  <a:pt x="544" y="19823"/>
                  <a:pt x="594" y="19591"/>
                </a:cubicBezTo>
                <a:cubicBezTo>
                  <a:pt x="654" y="19318"/>
                  <a:pt x="727" y="19088"/>
                  <a:pt x="793" y="18837"/>
                </a:cubicBezTo>
                <a:cubicBezTo>
                  <a:pt x="837" y="18502"/>
                  <a:pt x="876" y="18158"/>
                  <a:pt x="925" y="17833"/>
                </a:cubicBezTo>
                <a:cubicBezTo>
                  <a:pt x="964" y="17570"/>
                  <a:pt x="1029" y="17362"/>
                  <a:pt x="1057" y="17079"/>
                </a:cubicBezTo>
                <a:cubicBezTo>
                  <a:pt x="1096" y="16679"/>
                  <a:pt x="1103" y="16243"/>
                  <a:pt x="1123" y="15823"/>
                </a:cubicBezTo>
                <a:cubicBezTo>
                  <a:pt x="1177" y="14683"/>
                  <a:pt x="1226" y="13453"/>
                  <a:pt x="1255" y="12307"/>
                </a:cubicBezTo>
                <a:cubicBezTo>
                  <a:pt x="1282" y="11220"/>
                  <a:pt x="1291" y="10127"/>
                  <a:pt x="1321" y="9042"/>
                </a:cubicBezTo>
                <a:cubicBezTo>
                  <a:pt x="1335" y="8535"/>
                  <a:pt x="1372" y="8041"/>
                  <a:pt x="1387" y="7535"/>
                </a:cubicBezTo>
                <a:cubicBezTo>
                  <a:pt x="1416" y="6616"/>
                  <a:pt x="1428" y="5692"/>
                  <a:pt x="1453" y="4772"/>
                </a:cubicBezTo>
                <a:cubicBezTo>
                  <a:pt x="1493" y="3319"/>
                  <a:pt x="1495" y="2958"/>
                  <a:pt x="1585" y="1758"/>
                </a:cubicBezTo>
                <a:cubicBezTo>
                  <a:pt x="1604" y="1504"/>
                  <a:pt x="1602" y="1192"/>
                  <a:pt x="1651" y="1005"/>
                </a:cubicBezTo>
                <a:cubicBezTo>
                  <a:pt x="1764" y="578"/>
                  <a:pt x="2048" y="0"/>
                  <a:pt x="2048" y="0"/>
                </a:cubicBezTo>
                <a:cubicBezTo>
                  <a:pt x="2380" y="126"/>
                  <a:pt x="2769" y="219"/>
                  <a:pt x="3105" y="502"/>
                </a:cubicBezTo>
                <a:cubicBezTo>
                  <a:pt x="3173" y="560"/>
                  <a:pt x="3237" y="670"/>
                  <a:pt x="3303" y="753"/>
                </a:cubicBezTo>
                <a:cubicBezTo>
                  <a:pt x="3369" y="921"/>
                  <a:pt x="3449" y="1029"/>
                  <a:pt x="3501" y="1256"/>
                </a:cubicBezTo>
                <a:cubicBezTo>
                  <a:pt x="3605" y="1710"/>
                  <a:pt x="3765" y="2763"/>
                  <a:pt x="3765" y="2763"/>
                </a:cubicBezTo>
                <a:cubicBezTo>
                  <a:pt x="3787" y="3014"/>
                  <a:pt x="3800" y="3279"/>
                  <a:pt x="3831" y="3516"/>
                </a:cubicBezTo>
                <a:cubicBezTo>
                  <a:pt x="3867" y="3786"/>
                  <a:pt x="3931" y="3994"/>
                  <a:pt x="3963" y="4270"/>
                </a:cubicBezTo>
                <a:cubicBezTo>
                  <a:pt x="4020" y="4754"/>
                  <a:pt x="3963" y="5609"/>
                  <a:pt x="4095" y="5777"/>
                </a:cubicBezTo>
                <a:lnTo>
                  <a:pt x="4492" y="6279"/>
                </a:lnTo>
                <a:lnTo>
                  <a:pt x="17372" y="6279"/>
                </a:lnTo>
                <a:lnTo>
                  <a:pt x="17306" y="6028"/>
                </a:lnTo>
                <a:cubicBezTo>
                  <a:pt x="17417" y="5442"/>
                  <a:pt x="17539" y="4887"/>
                  <a:pt x="17637" y="4270"/>
                </a:cubicBezTo>
                <a:cubicBezTo>
                  <a:pt x="17763" y="3468"/>
                  <a:pt x="17624" y="3465"/>
                  <a:pt x="17835" y="2763"/>
                </a:cubicBezTo>
                <a:cubicBezTo>
                  <a:pt x="18114" y="1833"/>
                  <a:pt x="18157" y="1852"/>
                  <a:pt x="18429" y="1507"/>
                </a:cubicBezTo>
                <a:cubicBezTo>
                  <a:pt x="18738" y="1591"/>
                  <a:pt x="19056" y="1455"/>
                  <a:pt x="19354" y="1758"/>
                </a:cubicBezTo>
                <a:cubicBezTo>
                  <a:pt x="19421" y="1826"/>
                  <a:pt x="19403" y="2255"/>
                  <a:pt x="19420" y="2512"/>
                </a:cubicBezTo>
                <a:cubicBezTo>
                  <a:pt x="19447" y="2926"/>
                  <a:pt x="19459" y="3353"/>
                  <a:pt x="19486" y="3767"/>
                </a:cubicBezTo>
                <a:cubicBezTo>
                  <a:pt x="19569" y="5030"/>
                  <a:pt x="19523" y="4047"/>
                  <a:pt x="19684" y="5274"/>
                </a:cubicBezTo>
                <a:cubicBezTo>
                  <a:pt x="19716" y="5511"/>
                  <a:pt x="19731" y="5773"/>
                  <a:pt x="19750" y="6028"/>
                </a:cubicBezTo>
                <a:cubicBezTo>
                  <a:pt x="19842" y="7246"/>
                  <a:pt x="19801" y="6942"/>
                  <a:pt x="19883" y="8288"/>
                </a:cubicBezTo>
                <a:cubicBezTo>
                  <a:pt x="19923" y="8961"/>
                  <a:pt x="19957" y="9643"/>
                  <a:pt x="20015" y="10298"/>
                </a:cubicBezTo>
                <a:cubicBezTo>
                  <a:pt x="20037" y="10549"/>
                  <a:pt x="20064" y="10794"/>
                  <a:pt x="20081" y="11051"/>
                </a:cubicBezTo>
                <a:cubicBezTo>
                  <a:pt x="20108" y="11465"/>
                  <a:pt x="20122" y="11890"/>
                  <a:pt x="20147" y="12307"/>
                </a:cubicBezTo>
                <a:cubicBezTo>
                  <a:pt x="20166" y="12644"/>
                  <a:pt x="20197" y="12972"/>
                  <a:pt x="20213" y="13312"/>
                </a:cubicBezTo>
                <a:cubicBezTo>
                  <a:pt x="20241" y="13894"/>
                  <a:pt x="20244" y="14493"/>
                  <a:pt x="20279" y="15070"/>
                </a:cubicBezTo>
                <a:cubicBezTo>
                  <a:pt x="20310" y="15586"/>
                  <a:pt x="20367" y="16074"/>
                  <a:pt x="20411" y="16577"/>
                </a:cubicBezTo>
                <a:lnTo>
                  <a:pt x="20477" y="17330"/>
                </a:lnTo>
                <a:cubicBezTo>
                  <a:pt x="20487" y="17558"/>
                  <a:pt x="20583" y="20227"/>
                  <a:pt x="20675" y="20344"/>
                </a:cubicBezTo>
                <a:lnTo>
                  <a:pt x="21072" y="20847"/>
                </a:lnTo>
                <a:cubicBezTo>
                  <a:pt x="21260" y="21086"/>
                  <a:pt x="21327" y="21191"/>
                  <a:pt x="21534" y="21349"/>
                </a:cubicBezTo>
                <a:cubicBezTo>
                  <a:pt x="21556" y="21365"/>
                  <a:pt x="21578" y="21349"/>
                  <a:pt x="21600" y="21349"/>
                </a:cubicBez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prstDash val="dash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324" name="Прямоугольник 22"/>
          <p:cNvSpPr/>
          <p:nvPr/>
        </p:nvSpPr>
        <p:spPr>
          <a:xfrm>
            <a:off x="5819035" y="3436525"/>
            <a:ext cx="360001" cy="612001"/>
          </a:xfrm>
          <a:prstGeom prst="rect">
            <a:avLst/>
          </a:prstGeom>
          <a:solidFill>
            <a:srgbClr val="59595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sp>
        <p:nvSpPr>
          <p:cNvPr id="325" name="Прямоугольник 1"/>
          <p:cNvSpPr/>
          <p:nvPr/>
        </p:nvSpPr>
        <p:spPr>
          <a:xfrm>
            <a:off x="4879352" y="4023909"/>
            <a:ext cx="3821010" cy="244833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200">
                <a:solidFill>
                  <a:srgbClr val="95A2AD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pPr>
          </a:p>
        </p:txBody>
      </p:sp>
      <p:grpSp>
        <p:nvGrpSpPr>
          <p:cNvPr id="328" name="Группа 7"/>
          <p:cNvGrpSpPr/>
          <p:nvPr/>
        </p:nvGrpSpPr>
        <p:grpSpPr>
          <a:xfrm>
            <a:off x="759498" y="3222900"/>
            <a:ext cx="3821010" cy="1045624"/>
            <a:chOff x="0" y="0"/>
            <a:chExt cx="3821009" cy="1045622"/>
          </a:xfrm>
        </p:grpSpPr>
        <p:sp>
          <p:nvSpPr>
            <p:cNvPr id="326" name="Полилиния 23"/>
            <p:cNvSpPr/>
            <p:nvPr/>
          </p:nvSpPr>
          <p:spPr>
            <a:xfrm>
              <a:off x="193366" y="0"/>
              <a:ext cx="3473503" cy="843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154" y="21181"/>
                    <a:pt x="321" y="20823"/>
                    <a:pt x="462" y="20344"/>
                  </a:cubicBezTo>
                  <a:cubicBezTo>
                    <a:pt x="522" y="20144"/>
                    <a:pt x="544" y="19823"/>
                    <a:pt x="594" y="19591"/>
                  </a:cubicBezTo>
                  <a:cubicBezTo>
                    <a:pt x="654" y="19318"/>
                    <a:pt x="727" y="19088"/>
                    <a:pt x="793" y="18837"/>
                  </a:cubicBezTo>
                  <a:cubicBezTo>
                    <a:pt x="837" y="18502"/>
                    <a:pt x="876" y="18158"/>
                    <a:pt x="925" y="17833"/>
                  </a:cubicBezTo>
                  <a:cubicBezTo>
                    <a:pt x="964" y="17570"/>
                    <a:pt x="1029" y="17362"/>
                    <a:pt x="1057" y="17079"/>
                  </a:cubicBezTo>
                  <a:cubicBezTo>
                    <a:pt x="1096" y="16679"/>
                    <a:pt x="1103" y="16243"/>
                    <a:pt x="1123" y="15823"/>
                  </a:cubicBezTo>
                  <a:cubicBezTo>
                    <a:pt x="1177" y="14683"/>
                    <a:pt x="1226" y="13453"/>
                    <a:pt x="1255" y="12307"/>
                  </a:cubicBezTo>
                  <a:cubicBezTo>
                    <a:pt x="1282" y="11220"/>
                    <a:pt x="1291" y="10127"/>
                    <a:pt x="1321" y="9042"/>
                  </a:cubicBezTo>
                  <a:cubicBezTo>
                    <a:pt x="1335" y="8535"/>
                    <a:pt x="1372" y="8041"/>
                    <a:pt x="1387" y="7535"/>
                  </a:cubicBezTo>
                  <a:cubicBezTo>
                    <a:pt x="1416" y="6616"/>
                    <a:pt x="1428" y="5692"/>
                    <a:pt x="1453" y="4772"/>
                  </a:cubicBezTo>
                  <a:cubicBezTo>
                    <a:pt x="1493" y="3319"/>
                    <a:pt x="1495" y="2958"/>
                    <a:pt x="1585" y="1758"/>
                  </a:cubicBezTo>
                  <a:cubicBezTo>
                    <a:pt x="1604" y="1504"/>
                    <a:pt x="1602" y="1192"/>
                    <a:pt x="1651" y="1005"/>
                  </a:cubicBezTo>
                  <a:cubicBezTo>
                    <a:pt x="1764" y="578"/>
                    <a:pt x="2048" y="0"/>
                    <a:pt x="2048" y="0"/>
                  </a:cubicBezTo>
                  <a:cubicBezTo>
                    <a:pt x="2380" y="126"/>
                    <a:pt x="2769" y="219"/>
                    <a:pt x="3105" y="502"/>
                  </a:cubicBezTo>
                  <a:cubicBezTo>
                    <a:pt x="3173" y="560"/>
                    <a:pt x="3237" y="670"/>
                    <a:pt x="3303" y="753"/>
                  </a:cubicBezTo>
                  <a:cubicBezTo>
                    <a:pt x="3369" y="921"/>
                    <a:pt x="3449" y="1029"/>
                    <a:pt x="3501" y="1256"/>
                  </a:cubicBezTo>
                  <a:cubicBezTo>
                    <a:pt x="3605" y="1710"/>
                    <a:pt x="3765" y="2763"/>
                    <a:pt x="3765" y="2763"/>
                  </a:cubicBezTo>
                  <a:cubicBezTo>
                    <a:pt x="3787" y="3014"/>
                    <a:pt x="3800" y="3279"/>
                    <a:pt x="3831" y="3516"/>
                  </a:cubicBezTo>
                  <a:cubicBezTo>
                    <a:pt x="3867" y="3786"/>
                    <a:pt x="3931" y="3994"/>
                    <a:pt x="3963" y="4270"/>
                  </a:cubicBezTo>
                  <a:cubicBezTo>
                    <a:pt x="4020" y="4754"/>
                    <a:pt x="3963" y="5609"/>
                    <a:pt x="4095" y="5777"/>
                  </a:cubicBezTo>
                  <a:lnTo>
                    <a:pt x="4492" y="6279"/>
                  </a:lnTo>
                  <a:lnTo>
                    <a:pt x="17372" y="6279"/>
                  </a:lnTo>
                  <a:lnTo>
                    <a:pt x="17306" y="6028"/>
                  </a:lnTo>
                  <a:cubicBezTo>
                    <a:pt x="17417" y="5442"/>
                    <a:pt x="17539" y="4887"/>
                    <a:pt x="17637" y="4270"/>
                  </a:cubicBezTo>
                  <a:cubicBezTo>
                    <a:pt x="17763" y="3468"/>
                    <a:pt x="17624" y="3465"/>
                    <a:pt x="17835" y="2763"/>
                  </a:cubicBezTo>
                  <a:cubicBezTo>
                    <a:pt x="18114" y="1833"/>
                    <a:pt x="18157" y="1852"/>
                    <a:pt x="18429" y="1507"/>
                  </a:cubicBezTo>
                  <a:cubicBezTo>
                    <a:pt x="18738" y="1591"/>
                    <a:pt x="19056" y="1455"/>
                    <a:pt x="19354" y="1758"/>
                  </a:cubicBezTo>
                  <a:cubicBezTo>
                    <a:pt x="19421" y="1826"/>
                    <a:pt x="19403" y="2255"/>
                    <a:pt x="19420" y="2512"/>
                  </a:cubicBezTo>
                  <a:cubicBezTo>
                    <a:pt x="19447" y="2926"/>
                    <a:pt x="19459" y="3353"/>
                    <a:pt x="19486" y="3767"/>
                  </a:cubicBezTo>
                  <a:cubicBezTo>
                    <a:pt x="19569" y="5030"/>
                    <a:pt x="19523" y="4047"/>
                    <a:pt x="19684" y="5274"/>
                  </a:cubicBezTo>
                  <a:cubicBezTo>
                    <a:pt x="19716" y="5511"/>
                    <a:pt x="19731" y="5773"/>
                    <a:pt x="19750" y="6028"/>
                  </a:cubicBezTo>
                  <a:cubicBezTo>
                    <a:pt x="19842" y="7246"/>
                    <a:pt x="19801" y="6942"/>
                    <a:pt x="19883" y="8288"/>
                  </a:cubicBezTo>
                  <a:cubicBezTo>
                    <a:pt x="19923" y="8961"/>
                    <a:pt x="19957" y="9643"/>
                    <a:pt x="20015" y="10298"/>
                  </a:cubicBezTo>
                  <a:cubicBezTo>
                    <a:pt x="20037" y="10549"/>
                    <a:pt x="20064" y="10794"/>
                    <a:pt x="20081" y="11051"/>
                  </a:cubicBezTo>
                  <a:cubicBezTo>
                    <a:pt x="20108" y="11465"/>
                    <a:pt x="20122" y="11890"/>
                    <a:pt x="20147" y="12307"/>
                  </a:cubicBezTo>
                  <a:cubicBezTo>
                    <a:pt x="20166" y="12644"/>
                    <a:pt x="20197" y="12972"/>
                    <a:pt x="20213" y="13312"/>
                  </a:cubicBezTo>
                  <a:cubicBezTo>
                    <a:pt x="20241" y="13894"/>
                    <a:pt x="20244" y="14493"/>
                    <a:pt x="20279" y="15070"/>
                  </a:cubicBezTo>
                  <a:cubicBezTo>
                    <a:pt x="20310" y="15586"/>
                    <a:pt x="20367" y="16074"/>
                    <a:pt x="20411" y="16577"/>
                  </a:cubicBezTo>
                  <a:lnTo>
                    <a:pt x="20477" y="17330"/>
                  </a:lnTo>
                  <a:cubicBezTo>
                    <a:pt x="20487" y="17558"/>
                    <a:pt x="20583" y="20227"/>
                    <a:pt x="20675" y="20344"/>
                  </a:cubicBezTo>
                  <a:lnTo>
                    <a:pt x="21072" y="20847"/>
                  </a:lnTo>
                  <a:cubicBezTo>
                    <a:pt x="21260" y="21086"/>
                    <a:pt x="21327" y="21191"/>
                    <a:pt x="21534" y="21349"/>
                  </a:cubicBezTo>
                  <a:cubicBezTo>
                    <a:pt x="21556" y="21365"/>
                    <a:pt x="21578" y="21349"/>
                    <a:pt x="21600" y="21349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595959"/>
            </a:solidFill>
            <a:ln w="9525" cap="flat">
              <a:solidFill>
                <a:srgbClr val="D9D9D9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95A2AD"/>
                  </a:solidFill>
                  <a:latin typeface="Myriad Pro Light"/>
                  <a:ea typeface="Myriad Pro Light"/>
                  <a:cs typeface="Myriad Pro Light"/>
                  <a:sym typeface="Myriad Pro Light"/>
                </a:defRPr>
              </a:pPr>
            </a:p>
          </p:txBody>
        </p:sp>
        <p:sp>
          <p:nvSpPr>
            <p:cNvPr id="327" name="Прямоугольник 26"/>
            <p:cNvSpPr/>
            <p:nvPr/>
          </p:nvSpPr>
          <p:spPr>
            <a:xfrm>
              <a:off x="-1" y="800791"/>
              <a:ext cx="3821011" cy="244832"/>
            </a:xfrm>
            <a:prstGeom prst="rect">
              <a:avLst/>
            </a:prstGeom>
            <a:solidFill>
              <a:srgbClr val="A6A6A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>
                  <a:solidFill>
                    <a:srgbClr val="95A2AD"/>
                  </a:solidFill>
                  <a:latin typeface="Myriad Pro Light"/>
                  <a:ea typeface="Myriad Pro Light"/>
                  <a:cs typeface="Myriad Pro Light"/>
                  <a:sym typeface="Myriad Pro Light"/>
                </a:defRPr>
              </a:pPr>
            </a:p>
          </p:txBody>
        </p:sp>
      </p:grpSp>
      <p:sp>
        <p:nvSpPr>
          <p:cNvPr id="329" name="Straight Arrow Connector 9"/>
          <p:cNvSpPr/>
          <p:nvPr/>
        </p:nvSpPr>
        <p:spPr>
          <a:xfrm>
            <a:off x="952865" y="3053751"/>
            <a:ext cx="3340729" cy="1"/>
          </a:xfrm>
          <a:prstGeom prst="line">
            <a:avLst/>
          </a:prstGeom>
          <a:ln w="6350">
            <a:solidFill>
              <a:schemeClr val="accent1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30" name="TextBox 12"/>
          <p:cNvSpPr txBox="1"/>
          <p:nvPr/>
        </p:nvSpPr>
        <p:spPr>
          <a:xfrm>
            <a:off x="2215425" y="2738627"/>
            <a:ext cx="909077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100…150 um</a:t>
            </a:r>
          </a:p>
        </p:txBody>
      </p:sp>
      <p:sp>
        <p:nvSpPr>
          <p:cNvPr id="331" name="Straight Arrow Connector 21"/>
          <p:cNvSpPr/>
          <p:nvPr/>
        </p:nvSpPr>
        <p:spPr>
          <a:xfrm>
            <a:off x="5803272" y="3053751"/>
            <a:ext cx="375764" cy="1"/>
          </a:xfrm>
          <a:prstGeom prst="line">
            <a:avLst/>
          </a:prstGeom>
          <a:ln w="6350">
            <a:solidFill>
              <a:schemeClr val="accent1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32" name="Straight Arrow Connector 24"/>
          <p:cNvSpPr/>
          <p:nvPr/>
        </p:nvSpPr>
        <p:spPr>
          <a:xfrm>
            <a:off x="6584750" y="3053751"/>
            <a:ext cx="375764" cy="1"/>
          </a:xfrm>
          <a:prstGeom prst="line">
            <a:avLst/>
          </a:prstGeom>
          <a:ln w="6350">
            <a:solidFill>
              <a:schemeClr val="accent1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33" name="Straight Arrow Connector 27"/>
          <p:cNvSpPr/>
          <p:nvPr/>
        </p:nvSpPr>
        <p:spPr>
          <a:xfrm>
            <a:off x="7366227" y="3053751"/>
            <a:ext cx="375764" cy="1"/>
          </a:xfrm>
          <a:prstGeom prst="line">
            <a:avLst/>
          </a:prstGeom>
          <a:ln w="6350">
            <a:solidFill>
              <a:schemeClr val="accent1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334" name="TextBox 28"/>
          <p:cNvSpPr txBox="1"/>
          <p:nvPr/>
        </p:nvSpPr>
        <p:spPr>
          <a:xfrm>
            <a:off x="5746569" y="2734801"/>
            <a:ext cx="494889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15 um</a:t>
            </a:r>
          </a:p>
        </p:txBody>
      </p:sp>
      <p:sp>
        <p:nvSpPr>
          <p:cNvPr id="335" name="TextBox 29"/>
          <p:cNvSpPr txBox="1"/>
          <p:nvPr/>
        </p:nvSpPr>
        <p:spPr>
          <a:xfrm>
            <a:off x="6528046" y="2705705"/>
            <a:ext cx="494889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15 um</a:t>
            </a:r>
          </a:p>
        </p:txBody>
      </p:sp>
      <p:sp>
        <p:nvSpPr>
          <p:cNvPr id="336" name="TextBox 30"/>
          <p:cNvSpPr txBox="1"/>
          <p:nvPr/>
        </p:nvSpPr>
        <p:spPr>
          <a:xfrm>
            <a:off x="7317406" y="2705705"/>
            <a:ext cx="49489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/>
            </a:lvl1pPr>
          </a:lstStyle>
          <a:p>
            <a:pPr/>
            <a:r>
              <a:t>15 um</a:t>
            </a:r>
          </a:p>
        </p:txBody>
      </p:sp>
      <p:sp>
        <p:nvSpPr>
          <p:cNvPr id="337" name="TextBox 19"/>
          <p:cNvSpPr txBox="1"/>
          <p:nvPr/>
        </p:nvSpPr>
        <p:spPr>
          <a:xfrm>
            <a:off x="1987798" y="3608323"/>
            <a:ext cx="1359817" cy="228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/>
            <a:r>
              <a:t>Conductor track section </a:t>
            </a:r>
          </a:p>
        </p:txBody>
      </p:sp>
      <p:sp>
        <p:nvSpPr>
          <p:cNvPr id="338" name="TextBox 20"/>
          <p:cNvSpPr txBox="1"/>
          <p:nvPr/>
        </p:nvSpPr>
        <p:spPr>
          <a:xfrm>
            <a:off x="2408851" y="4019680"/>
            <a:ext cx="591802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/>
            <a:r>
              <a:t>Substrate</a:t>
            </a:r>
          </a:p>
        </p:txBody>
      </p:sp>
      <p:sp>
        <p:nvSpPr>
          <p:cNvPr id="339" name="TextBox 31"/>
          <p:cNvSpPr txBox="1"/>
          <p:nvPr/>
        </p:nvSpPr>
        <p:spPr>
          <a:xfrm>
            <a:off x="5092644" y="3198472"/>
            <a:ext cx="413554" cy="53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✘</a:t>
            </a:r>
          </a:p>
        </p:txBody>
      </p:sp>
      <p:sp>
        <p:nvSpPr>
          <p:cNvPr id="340" name="TextBox 32"/>
          <p:cNvSpPr txBox="1"/>
          <p:nvPr/>
        </p:nvSpPr>
        <p:spPr>
          <a:xfrm>
            <a:off x="7928502" y="3206005"/>
            <a:ext cx="413555" cy="53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✘</a:t>
            </a:r>
          </a:p>
        </p:txBody>
      </p:sp>
      <p:sp>
        <p:nvSpPr>
          <p:cNvPr id="341" name="TextBox 33"/>
          <p:cNvSpPr txBox="1"/>
          <p:nvPr/>
        </p:nvSpPr>
        <p:spPr>
          <a:xfrm>
            <a:off x="5925452" y="3135577"/>
            <a:ext cx="383541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✔️</a:t>
            </a:r>
          </a:p>
        </p:txBody>
      </p:sp>
      <p:sp>
        <p:nvSpPr>
          <p:cNvPr id="342" name="TextBox 34"/>
          <p:cNvSpPr txBox="1"/>
          <p:nvPr/>
        </p:nvSpPr>
        <p:spPr>
          <a:xfrm>
            <a:off x="4136773" y="3041794"/>
            <a:ext cx="401946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3600">
                <a:solidFill>
                  <a:srgbClr val="FF0000"/>
                </a:solidFill>
              </a:defRPr>
            </a:lvl1pPr>
          </a:lstStyle>
          <a:p>
            <a:pPr/>
            <a:r>
              <a:t>!!</a:t>
            </a:r>
          </a:p>
        </p:txBody>
      </p:sp>
      <p:sp>
        <p:nvSpPr>
          <p:cNvPr id="343" name="TextBox 35"/>
          <p:cNvSpPr txBox="1"/>
          <p:nvPr/>
        </p:nvSpPr>
        <p:spPr>
          <a:xfrm>
            <a:off x="740238" y="3033042"/>
            <a:ext cx="401947" cy="54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3600">
                <a:solidFill>
                  <a:srgbClr val="FF0000"/>
                </a:solidFill>
              </a:defRPr>
            </a:lvl1pPr>
          </a:lstStyle>
          <a:p>
            <a:pPr/>
            <a:r>
              <a:t>!!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46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Paste Profile </a:t>
            </a:r>
          </a:p>
        </p:txBody>
      </p:sp>
      <p:sp>
        <p:nvSpPr>
          <p:cNvPr id="347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Standard 96% “as-fired” alumina substrate </a:t>
            </a:r>
          </a:p>
        </p:txBody>
      </p:sp>
      <p:pic>
        <p:nvPicPr>
          <p:cNvPr id="348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6816" y="1762168"/>
            <a:ext cx="4783918" cy="360727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pic>
        <p:nvPicPr>
          <p:cNvPr id="349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4884" y="1343501"/>
            <a:ext cx="3726572" cy="293082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  <p:sp>
        <p:nvSpPr>
          <p:cNvPr id="350" name="TextBox 7"/>
          <p:cNvSpPr txBox="1"/>
          <p:nvPr/>
        </p:nvSpPr>
        <p:spPr>
          <a:xfrm>
            <a:off x="942537" y="5546299"/>
            <a:ext cx="7027551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1F4E79"/>
                </a:solidFill>
              </a:defRPr>
            </a:pPr>
            <a:r>
              <a:t>Conductor lines are continuous and have nearly perfect edges </a:t>
            </a:r>
          </a:p>
          <a:p>
            <a:pPr>
              <a:defRPr>
                <a:solidFill>
                  <a:srgbClr val="1F4E79"/>
                </a:solidFill>
              </a:defRPr>
            </a:pPr>
            <a:r>
              <a:t>(no “saw-tooth” due to screen mesh openings) which reduces RF cross-talk</a:t>
            </a:r>
          </a:p>
          <a:p>
            <a:pPr>
              <a:defRPr>
                <a:solidFill>
                  <a:srgbClr val="1F4E79"/>
                </a:solidFill>
              </a:defRPr>
            </a:pPr>
            <a:r>
              <a:t>Results on lapped / polished substrate are even better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53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Running Costs</a:t>
            </a:r>
          </a:p>
        </p:txBody>
      </p:sp>
      <p:sp>
        <p:nvSpPr>
          <p:cNvPr id="354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Photoimageable vs. Thin Film </a:t>
            </a:r>
          </a:p>
        </p:txBody>
      </p:sp>
      <p:sp>
        <p:nvSpPr>
          <p:cNvPr id="355" name="Text Placeholder 3"/>
          <p:cNvSpPr txBox="1"/>
          <p:nvPr/>
        </p:nvSpPr>
        <p:spPr>
          <a:xfrm>
            <a:off x="1099966" y="1163367"/>
            <a:ext cx="5036025" cy="4934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171450" indent="-171450" defTabSz="685800">
              <a:lnSpc>
                <a:spcPct val="90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</a:p>
          <a:p>
            <a:pPr marL="171450" indent="-171450" defTabSz="685800">
              <a:lnSpc>
                <a:spcPct val="150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7’’ glass photomask (from JD Photomasks or other specialist company) or Plastic Film masks (easy to produce at any PCB facility with a plotter) 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50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Pastes (cost is not too different from regular thick film pastes) 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50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Developer solution &lt;0.3% MEA in pure water (very cheap and not hazardous) 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50000"/>
              </a:lnSpc>
              <a:spcBef>
                <a:spcPts val="700"/>
              </a:spcBef>
              <a:buSzPct val="100000"/>
              <a:buFont typeface="Arial"/>
              <a:buChar char="•"/>
              <a:defRPr b="1"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NO OTHER MATERIALS OR CHEMICALS ARE USED</a:t>
            </a:r>
            <a:r>
              <a:rPr b="0"/>
              <a:t> </a:t>
            </a:r>
          </a:p>
        </p:txBody>
      </p:sp>
      <p:pic>
        <p:nvPicPr>
          <p:cNvPr id="356" name="Изображение 5" descr="Изображение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97159" y="1668906"/>
            <a:ext cx="2261419" cy="158299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92100" dist="139700" dir="270000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59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Running Costs</a:t>
            </a:r>
          </a:p>
        </p:txBody>
      </p:sp>
      <p:sp>
        <p:nvSpPr>
          <p:cNvPr id="360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Photoimageable vs. Thin Film </a:t>
            </a:r>
          </a:p>
        </p:txBody>
      </p:sp>
      <p:sp>
        <p:nvSpPr>
          <p:cNvPr id="361" name="Text Placeholder 3"/>
          <p:cNvSpPr txBox="1"/>
          <p:nvPr/>
        </p:nvSpPr>
        <p:spPr>
          <a:xfrm>
            <a:off x="1099966" y="1163367"/>
            <a:ext cx="5036025" cy="4934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171450" indent="-171450" defTabSz="685800">
              <a:lnSpc>
                <a:spcPct val="81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</a:p>
          <a:p>
            <a:pPr marL="171450" indent="-171450" defTabSz="685800">
              <a:lnSpc>
                <a:spcPct val="135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Low power consumption (compared to thin film process)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35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Image formed and checked before firing (higher yield)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35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Defect images can be removed, substrate reused 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35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Metal waste collectable as solid sediment (not sputtered or dissolved)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35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Combination of various metal layers possible</a:t>
            </a:r>
            <a:endParaRPr>
              <a:solidFill>
                <a:srgbClr val="002145"/>
              </a:solidFill>
            </a:endParaRPr>
          </a:p>
          <a:p>
            <a:pPr marL="171450" indent="-171450" defTabSz="685800">
              <a:lnSpc>
                <a:spcPct val="135000"/>
              </a:lnSpc>
              <a:spcBef>
                <a:spcPts val="700"/>
              </a:spcBef>
              <a:buSzPct val="100000"/>
              <a:buFont typeface="Arial"/>
              <a:buChar char="•"/>
              <a:defRPr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Printing on fired ceramics and LTCC (green tape) possible with same equipment kit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Footer Placeholder 2"/>
          <p:cNvSpPr txBox="1"/>
          <p:nvPr/>
        </p:nvSpPr>
        <p:spPr>
          <a:xfrm>
            <a:off x="1099966" y="6426838"/>
            <a:ext cx="64768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sz="700">
                <a:solidFill>
                  <a:srgbClr val="668DB8"/>
                </a:solidFill>
                <a:latin typeface="Myriad Pro Light"/>
                <a:ea typeface="Myriad Pro Light"/>
                <a:cs typeface="Myriad Pro Light"/>
                <a:sym typeface="Myriad Pro Light"/>
              </a:defRPr>
            </a:lvl1pPr>
          </a:lstStyle>
          <a:p>
            <a:pPr/>
            <a:r>
              <a:t>Mozaik Technology Ventures  Limited Suites 34-35, The Hop Exchange, 24 Southwark St., SE1 1TY London UK   |   tel. +44 (0) 20 7357 7376   |   fax +44 (0) 20 7357 9449   |</a:t>
            </a:r>
          </a:p>
        </p:txBody>
      </p:sp>
      <p:sp>
        <p:nvSpPr>
          <p:cNvPr id="364" name="Title 3"/>
          <p:cNvSpPr txBox="1"/>
          <p:nvPr>
            <p:ph type="title"/>
          </p:nvPr>
        </p:nvSpPr>
        <p:spPr>
          <a:xfrm>
            <a:off x="1054246" y="405950"/>
            <a:ext cx="6062607" cy="253466"/>
          </a:xfrm>
          <a:prstGeom prst="rect">
            <a:avLst/>
          </a:prstGeom>
        </p:spPr>
        <p:txBody>
          <a:bodyPr/>
          <a:lstStyle>
            <a:lvl1pPr defTabSz="308609">
              <a:defRPr sz="1079"/>
            </a:lvl1pPr>
          </a:lstStyle>
          <a:p>
            <a:pPr/>
            <a:r>
              <a:t>Running Costs</a:t>
            </a:r>
          </a:p>
        </p:txBody>
      </p:sp>
      <p:sp>
        <p:nvSpPr>
          <p:cNvPr id="365" name="Subtitle 4"/>
          <p:cNvSpPr txBox="1"/>
          <p:nvPr>
            <p:ph type="body" sz="quarter" idx="1"/>
          </p:nvPr>
        </p:nvSpPr>
        <p:spPr>
          <a:xfrm>
            <a:off x="1054246" y="659414"/>
            <a:ext cx="6062606" cy="279425"/>
          </a:xfrm>
          <a:prstGeom prst="rect">
            <a:avLst/>
          </a:prstGeom>
        </p:spPr>
        <p:txBody>
          <a:bodyPr/>
          <a:lstStyle>
            <a:lvl1pPr defTabSz="528065">
              <a:spcBef>
                <a:spcPts val="500"/>
              </a:spcBef>
              <a:defRPr sz="1232">
                <a:solidFill>
                  <a:srgbClr val="004189"/>
                </a:solidFill>
              </a:defRPr>
            </a:lvl1pPr>
          </a:lstStyle>
          <a:p>
            <a:pPr/>
            <a:r>
              <a:t>Photoimageable vs. Thin Film </a:t>
            </a:r>
          </a:p>
        </p:txBody>
      </p:sp>
      <p:sp>
        <p:nvSpPr>
          <p:cNvPr id="366" name="Text Placeholder 3"/>
          <p:cNvSpPr txBox="1"/>
          <p:nvPr/>
        </p:nvSpPr>
        <p:spPr>
          <a:xfrm>
            <a:off x="1099966" y="1163367"/>
            <a:ext cx="5036025" cy="4934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166306" indent="-166306" defTabSz="665226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746"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</a:p>
          <a:p>
            <a:pPr marL="166306" indent="-166306" defTabSz="665226">
              <a:lnSpc>
                <a:spcPct val="150000"/>
              </a:lnSpc>
              <a:spcBef>
                <a:spcPts val="600"/>
              </a:spcBef>
              <a:buSzPct val="100000"/>
              <a:buFont typeface="Arial"/>
              <a:buChar char="•"/>
              <a:defRPr sz="1746"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Photoimageable pastes can be used only on fine line areas, and perfectly combine with conventional thick film pastes </a:t>
            </a:r>
            <a:endParaRPr>
              <a:solidFill>
                <a:srgbClr val="002145"/>
              </a:solidFill>
            </a:endParaRPr>
          </a:p>
          <a:p>
            <a:pPr marL="166306" indent="-166306" defTabSz="665226">
              <a:lnSpc>
                <a:spcPct val="150000"/>
              </a:lnSpc>
              <a:spcBef>
                <a:spcPts val="600"/>
              </a:spcBef>
              <a:buSzPct val="100000"/>
              <a:buFont typeface="Arial"/>
              <a:buChar char="•"/>
              <a:defRPr sz="1746"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They can be processed in normal cleanroom, no yellow room required </a:t>
            </a:r>
            <a:endParaRPr>
              <a:solidFill>
                <a:srgbClr val="002145"/>
              </a:solidFill>
            </a:endParaRPr>
          </a:p>
          <a:p>
            <a:pPr marL="166306" indent="-166306" defTabSz="665226">
              <a:lnSpc>
                <a:spcPct val="150000"/>
              </a:lnSpc>
              <a:spcBef>
                <a:spcPts val="600"/>
              </a:spcBef>
              <a:buSzPct val="100000"/>
              <a:buFont typeface="Arial"/>
              <a:buChar char="•"/>
              <a:defRPr sz="1746"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All waste is a solid metal powder sediment that can be reclaimed at pure metal value (not as a solution)</a:t>
            </a:r>
            <a:endParaRPr>
              <a:solidFill>
                <a:srgbClr val="002145"/>
              </a:solidFill>
            </a:endParaRPr>
          </a:p>
          <a:p>
            <a:pPr marL="166306" indent="-166306" defTabSz="665226">
              <a:lnSpc>
                <a:spcPct val="150000"/>
              </a:lnSpc>
              <a:spcBef>
                <a:spcPts val="600"/>
              </a:spcBef>
              <a:buSzPct val="100000"/>
              <a:buFont typeface="Arial"/>
              <a:buChar char="•"/>
              <a:defRPr sz="1746">
                <a:solidFill>
                  <a:srgbClr val="1F4E79"/>
                </a:solidFill>
                <a:latin typeface="Myriad Pro"/>
                <a:ea typeface="Myriad Pro"/>
                <a:cs typeface="Myriad Pro"/>
                <a:sym typeface="Myriad Pro"/>
              </a:defRPr>
            </a:pPr>
            <a:r>
              <a:t>Industry needs RF and interconnect solutions more cost-efficient than thin film </a:t>
            </a:r>
            <a:endParaRPr>
              <a:solidFill>
                <a:srgbClr val="002145"/>
              </a:solidFill>
            </a:endParaRPr>
          </a:p>
        </p:txBody>
      </p:sp>
      <p:pic>
        <p:nvPicPr>
          <p:cNvPr id="367" name="Изображение 6" descr="Изображение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15784" y="3956303"/>
            <a:ext cx="1926139" cy="21418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Presentation_mozaik_4x3">
  <a:themeElements>
    <a:clrScheme name="Presentation_mozaik_4x3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Presentation_mozaik_4x3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Presentation_mozaik_4x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resentation_mozaik_4x3">
  <a:themeElements>
    <a:clrScheme name="Presentation_mozaik_4x3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Presentation_mozaik_4x3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Presentation_mozaik_4x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